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9"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2" d="100"/>
          <a:sy n="72" d="100"/>
        </p:scale>
        <p:origin x="-600"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F01EFA-B8EC-314B-8287-F0934EC2AAB2}" type="datetimeFigureOut">
              <a:rPr lang="en-US" smtClean="0"/>
              <a:t>4/24/16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8FDF2-FEAA-6E4E-B426-3A0FBE08A168}" type="slidenum">
              <a:rPr lang="en-US" smtClean="0"/>
              <a:t>‹#›</a:t>
            </a:fld>
            <a:endParaRPr lang="en-US"/>
          </a:p>
        </p:txBody>
      </p:sp>
    </p:spTree>
    <p:extLst>
      <p:ext uri="{BB962C8B-B14F-4D97-AF65-F5344CB8AC3E}">
        <p14:creationId xmlns:p14="http://schemas.microsoft.com/office/powerpoint/2010/main" val="1502607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01EFA-B8EC-314B-8287-F0934EC2AAB2}" type="datetimeFigureOut">
              <a:rPr lang="en-US" smtClean="0"/>
              <a:t>4/24/16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8FDF2-FEAA-6E4E-B426-3A0FBE08A168}" type="slidenum">
              <a:rPr lang="en-US" smtClean="0"/>
              <a:t>‹#›</a:t>
            </a:fld>
            <a:endParaRPr lang="en-US"/>
          </a:p>
        </p:txBody>
      </p:sp>
    </p:spTree>
    <p:extLst>
      <p:ext uri="{BB962C8B-B14F-4D97-AF65-F5344CB8AC3E}">
        <p14:creationId xmlns:p14="http://schemas.microsoft.com/office/powerpoint/2010/main" val="32358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01EFA-B8EC-314B-8287-F0934EC2AAB2}" type="datetimeFigureOut">
              <a:rPr lang="en-US" smtClean="0"/>
              <a:t>4/24/16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8FDF2-FEAA-6E4E-B426-3A0FBE08A168}" type="slidenum">
              <a:rPr lang="en-US" smtClean="0"/>
              <a:t>‹#›</a:t>
            </a:fld>
            <a:endParaRPr lang="en-US"/>
          </a:p>
        </p:txBody>
      </p:sp>
    </p:spTree>
    <p:extLst>
      <p:ext uri="{BB962C8B-B14F-4D97-AF65-F5344CB8AC3E}">
        <p14:creationId xmlns:p14="http://schemas.microsoft.com/office/powerpoint/2010/main" val="374411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01EFA-B8EC-314B-8287-F0934EC2AAB2}" type="datetimeFigureOut">
              <a:rPr lang="en-US" smtClean="0"/>
              <a:t>4/24/16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8FDF2-FEAA-6E4E-B426-3A0FBE08A168}" type="slidenum">
              <a:rPr lang="en-US" smtClean="0"/>
              <a:t>‹#›</a:t>
            </a:fld>
            <a:endParaRPr lang="en-US"/>
          </a:p>
        </p:txBody>
      </p:sp>
    </p:spTree>
    <p:extLst>
      <p:ext uri="{BB962C8B-B14F-4D97-AF65-F5344CB8AC3E}">
        <p14:creationId xmlns:p14="http://schemas.microsoft.com/office/powerpoint/2010/main" val="3336791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F01EFA-B8EC-314B-8287-F0934EC2AAB2}" type="datetimeFigureOut">
              <a:rPr lang="en-US" smtClean="0"/>
              <a:t>4/24/16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8FDF2-FEAA-6E4E-B426-3A0FBE08A168}" type="slidenum">
              <a:rPr lang="en-US" smtClean="0"/>
              <a:t>‹#›</a:t>
            </a:fld>
            <a:endParaRPr lang="en-US"/>
          </a:p>
        </p:txBody>
      </p:sp>
    </p:spTree>
    <p:extLst>
      <p:ext uri="{BB962C8B-B14F-4D97-AF65-F5344CB8AC3E}">
        <p14:creationId xmlns:p14="http://schemas.microsoft.com/office/powerpoint/2010/main" val="3258996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F01EFA-B8EC-314B-8287-F0934EC2AAB2}" type="datetimeFigureOut">
              <a:rPr lang="en-US" smtClean="0"/>
              <a:t>4/24/16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8FDF2-FEAA-6E4E-B426-3A0FBE08A168}" type="slidenum">
              <a:rPr lang="en-US" smtClean="0"/>
              <a:t>‹#›</a:t>
            </a:fld>
            <a:endParaRPr lang="en-US"/>
          </a:p>
        </p:txBody>
      </p:sp>
    </p:spTree>
    <p:extLst>
      <p:ext uri="{BB962C8B-B14F-4D97-AF65-F5344CB8AC3E}">
        <p14:creationId xmlns:p14="http://schemas.microsoft.com/office/powerpoint/2010/main" val="50382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F01EFA-B8EC-314B-8287-F0934EC2AAB2}" type="datetimeFigureOut">
              <a:rPr lang="en-US" smtClean="0"/>
              <a:t>4/24/16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58FDF2-FEAA-6E4E-B426-3A0FBE08A168}" type="slidenum">
              <a:rPr lang="en-US" smtClean="0"/>
              <a:t>‹#›</a:t>
            </a:fld>
            <a:endParaRPr lang="en-US"/>
          </a:p>
        </p:txBody>
      </p:sp>
    </p:spTree>
    <p:extLst>
      <p:ext uri="{BB962C8B-B14F-4D97-AF65-F5344CB8AC3E}">
        <p14:creationId xmlns:p14="http://schemas.microsoft.com/office/powerpoint/2010/main" val="392435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F01EFA-B8EC-314B-8287-F0934EC2AAB2}" type="datetimeFigureOut">
              <a:rPr lang="en-US" smtClean="0"/>
              <a:t>4/24/16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58FDF2-FEAA-6E4E-B426-3A0FBE08A168}" type="slidenum">
              <a:rPr lang="en-US" smtClean="0"/>
              <a:t>‹#›</a:t>
            </a:fld>
            <a:endParaRPr lang="en-US"/>
          </a:p>
        </p:txBody>
      </p:sp>
    </p:spTree>
    <p:extLst>
      <p:ext uri="{BB962C8B-B14F-4D97-AF65-F5344CB8AC3E}">
        <p14:creationId xmlns:p14="http://schemas.microsoft.com/office/powerpoint/2010/main" val="94110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01EFA-B8EC-314B-8287-F0934EC2AAB2}" type="datetimeFigureOut">
              <a:rPr lang="en-US" smtClean="0"/>
              <a:t>4/24/16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58FDF2-FEAA-6E4E-B426-3A0FBE08A168}" type="slidenum">
              <a:rPr lang="en-US" smtClean="0"/>
              <a:t>‹#›</a:t>
            </a:fld>
            <a:endParaRPr lang="en-US"/>
          </a:p>
        </p:txBody>
      </p:sp>
    </p:spTree>
    <p:extLst>
      <p:ext uri="{BB962C8B-B14F-4D97-AF65-F5344CB8AC3E}">
        <p14:creationId xmlns:p14="http://schemas.microsoft.com/office/powerpoint/2010/main" val="3763084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01EFA-B8EC-314B-8287-F0934EC2AAB2}" type="datetimeFigureOut">
              <a:rPr lang="en-US" smtClean="0"/>
              <a:t>4/24/16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8FDF2-FEAA-6E4E-B426-3A0FBE08A168}" type="slidenum">
              <a:rPr lang="en-US" smtClean="0"/>
              <a:t>‹#›</a:t>
            </a:fld>
            <a:endParaRPr lang="en-US"/>
          </a:p>
        </p:txBody>
      </p:sp>
    </p:spTree>
    <p:extLst>
      <p:ext uri="{BB962C8B-B14F-4D97-AF65-F5344CB8AC3E}">
        <p14:creationId xmlns:p14="http://schemas.microsoft.com/office/powerpoint/2010/main" val="182390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01EFA-B8EC-314B-8287-F0934EC2AAB2}" type="datetimeFigureOut">
              <a:rPr lang="en-US" smtClean="0"/>
              <a:t>4/24/16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8FDF2-FEAA-6E4E-B426-3A0FBE08A168}" type="slidenum">
              <a:rPr lang="en-US" smtClean="0"/>
              <a:t>‹#›</a:t>
            </a:fld>
            <a:endParaRPr lang="en-US"/>
          </a:p>
        </p:txBody>
      </p:sp>
    </p:spTree>
    <p:extLst>
      <p:ext uri="{BB962C8B-B14F-4D97-AF65-F5344CB8AC3E}">
        <p14:creationId xmlns:p14="http://schemas.microsoft.com/office/powerpoint/2010/main" val="6570536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01EFA-B8EC-314B-8287-F0934EC2AAB2}" type="datetimeFigureOut">
              <a:rPr lang="en-US" smtClean="0"/>
              <a:t>4/24/16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8FDF2-FEAA-6E4E-B426-3A0FBE08A168}" type="slidenum">
              <a:rPr lang="en-US" smtClean="0"/>
              <a:t>‹#›</a:t>
            </a:fld>
            <a:endParaRPr lang="en-US"/>
          </a:p>
        </p:txBody>
      </p:sp>
    </p:spTree>
    <p:extLst>
      <p:ext uri="{BB962C8B-B14F-4D97-AF65-F5344CB8AC3E}">
        <p14:creationId xmlns:p14="http://schemas.microsoft.com/office/powerpoint/2010/main" val="343082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 Id="rId3" Type="http://schemas.openxmlformats.org/officeDocument/2006/relationships/image" Target="../media/image3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 Id="rId3" Type="http://schemas.openxmlformats.org/officeDocument/2006/relationships/image" Target="../media/image4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 Id="rId3" Type="http://schemas.openxmlformats.org/officeDocument/2006/relationships/image" Target="../media/image4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g"/><Relationship Id="rId3" Type="http://schemas.openxmlformats.org/officeDocument/2006/relationships/image" Target="../media/image4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768151"/>
            <a:ext cx="4604615" cy="923330"/>
          </a:xfrm>
          <a:prstGeom prst="rect">
            <a:avLst/>
          </a:prstGeom>
        </p:spPr>
        <p:txBody>
          <a:bodyPr wrap="square">
            <a:spAutoFit/>
          </a:bodyPr>
          <a:lstStyle/>
          <a:p>
            <a:r>
              <a:rPr lang="en-US" dirty="0" smtClean="0"/>
              <a:t>The Great Plague started in London and reached to </a:t>
            </a:r>
            <a:r>
              <a:rPr lang="en-US" dirty="0" err="1" smtClean="0"/>
              <a:t>Eyam</a:t>
            </a:r>
            <a:r>
              <a:rPr lang="en-US" dirty="0" smtClean="0"/>
              <a:t> through a shipment of cloth carrying the plague bacterium.</a:t>
            </a:r>
            <a:endParaRPr lang="en-US" dirty="0"/>
          </a:p>
        </p:txBody>
      </p:sp>
      <p:sp>
        <p:nvSpPr>
          <p:cNvPr id="5" name="Title 1"/>
          <p:cNvSpPr txBox="1">
            <a:spLocks/>
          </p:cNvSpPr>
          <p:nvPr/>
        </p:nvSpPr>
        <p:spPr>
          <a:xfrm>
            <a:off x="685800" y="196117"/>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England</a:t>
            </a:r>
            <a:endParaRPr lang="en-US" dirty="0"/>
          </a:p>
        </p:txBody>
      </p:sp>
      <p:sp>
        <p:nvSpPr>
          <p:cNvPr id="6" name="Rectangle 5"/>
          <p:cNvSpPr/>
          <p:nvPr/>
        </p:nvSpPr>
        <p:spPr>
          <a:xfrm>
            <a:off x="457200" y="4080577"/>
            <a:ext cx="4954954" cy="2585323"/>
          </a:xfrm>
          <a:prstGeom prst="rect">
            <a:avLst/>
          </a:prstGeom>
        </p:spPr>
        <p:txBody>
          <a:bodyPr wrap="square">
            <a:spAutoFit/>
          </a:bodyPr>
          <a:lstStyle/>
          <a:p>
            <a:r>
              <a:rPr lang="en-US" dirty="0" smtClean="0"/>
              <a:t>The story of </a:t>
            </a:r>
            <a:r>
              <a:rPr lang="en-US" dirty="0" err="1" smtClean="0"/>
              <a:t>Eyam</a:t>
            </a:r>
            <a:r>
              <a:rPr lang="en-US" dirty="0" smtClean="0"/>
              <a:t> is nothing short of a truly heroic one. In 1665, he Great Plague spread from London to </a:t>
            </a:r>
            <a:r>
              <a:rPr lang="en-US" dirty="0" err="1" smtClean="0"/>
              <a:t>Eyam</a:t>
            </a:r>
            <a:r>
              <a:rPr lang="en-US" dirty="0" smtClean="0"/>
              <a:t> through a parcel that contained some of the fleas causing the plague. Even though the primary instinct of the villagers was to get out of the village, they decided to quarantine themselves in order to prevent its transmission into other cities. By the end of 1666, 260 out of 350 people had died. </a:t>
            </a:r>
            <a:endParaRPr lang="en-US" dirty="0"/>
          </a:p>
        </p:txBody>
      </p:sp>
      <p:pic>
        <p:nvPicPr>
          <p:cNvPr id="7" name="Picture 6" descr="eyam_a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2154" y="1333012"/>
            <a:ext cx="3670300" cy="2374900"/>
          </a:xfrm>
          <a:prstGeom prst="rect">
            <a:avLst/>
          </a:prstGeom>
        </p:spPr>
      </p:pic>
      <p:sp>
        <p:nvSpPr>
          <p:cNvPr id="8" name="Rectangle 7"/>
          <p:cNvSpPr/>
          <p:nvPr/>
        </p:nvSpPr>
        <p:spPr>
          <a:xfrm>
            <a:off x="5941046" y="4727527"/>
            <a:ext cx="2851262" cy="1477328"/>
          </a:xfrm>
          <a:prstGeom prst="rect">
            <a:avLst/>
          </a:prstGeom>
        </p:spPr>
        <p:txBody>
          <a:bodyPr wrap="square">
            <a:spAutoFit/>
          </a:bodyPr>
          <a:lstStyle/>
          <a:p>
            <a:r>
              <a:rPr lang="en-US" dirty="0" smtClean="0"/>
              <a:t>http://</a:t>
            </a:r>
            <a:r>
              <a:rPr lang="en-US" dirty="0" err="1" smtClean="0"/>
              <a:t>www.historylearningsite.co.uk</a:t>
            </a:r>
            <a:r>
              <a:rPr lang="en-US" dirty="0" smtClean="0"/>
              <a:t>/</a:t>
            </a:r>
            <a:r>
              <a:rPr lang="en-US" dirty="0" err="1" smtClean="0"/>
              <a:t>stuart-england</a:t>
            </a:r>
            <a:r>
              <a:rPr lang="en-US" dirty="0" smtClean="0"/>
              <a:t>/eyam-and-the-great-plague-of-1665/</a:t>
            </a:r>
            <a:endParaRPr lang="en-US" dirty="0"/>
          </a:p>
        </p:txBody>
      </p:sp>
      <p:pic>
        <p:nvPicPr>
          <p:cNvPr id="2" name="Picture 1"/>
          <p:cNvPicPr>
            <a:picLocks noChangeAspect="1"/>
          </p:cNvPicPr>
          <p:nvPr/>
        </p:nvPicPr>
        <p:blipFill>
          <a:blip r:embed="rId3"/>
          <a:stretch>
            <a:fillRect/>
          </a:stretch>
        </p:blipFill>
        <p:spPr>
          <a:xfrm>
            <a:off x="0" y="0"/>
            <a:ext cx="2253592" cy="2524858"/>
          </a:xfrm>
          <a:prstGeom prst="rect">
            <a:avLst/>
          </a:prstGeom>
        </p:spPr>
      </p:pic>
    </p:spTree>
    <p:extLst>
      <p:ext uri="{BB962C8B-B14F-4D97-AF65-F5344CB8AC3E}">
        <p14:creationId xmlns:p14="http://schemas.microsoft.com/office/powerpoint/2010/main" val="335264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92" y="251776"/>
            <a:ext cx="8229600" cy="1143000"/>
          </a:xfrm>
        </p:spPr>
        <p:txBody>
          <a:bodyPr/>
          <a:lstStyle/>
          <a:p>
            <a:r>
              <a:rPr lang="en-US" dirty="0">
                <a:solidFill>
                  <a:srgbClr val="000000"/>
                </a:solidFill>
                <a:ea typeface="Calibri"/>
                <a:cs typeface="Calibri"/>
              </a:rPr>
              <a:t>Czech Republic </a:t>
            </a:r>
            <a:endParaRPr lang="en-US" dirty="0"/>
          </a:p>
        </p:txBody>
      </p:sp>
      <p:sp>
        <p:nvSpPr>
          <p:cNvPr id="3" name="Content Placeholder 2"/>
          <p:cNvSpPr>
            <a:spLocks noGrp="1"/>
          </p:cNvSpPr>
          <p:nvPr>
            <p:ph idx="1"/>
          </p:nvPr>
        </p:nvSpPr>
        <p:spPr>
          <a:xfrm>
            <a:off x="3704345" y="1600200"/>
            <a:ext cx="5309562" cy="4525963"/>
          </a:xfrm>
        </p:spPr>
        <p:txBody>
          <a:bodyPr>
            <a:normAutofit/>
          </a:bodyPr>
          <a:lstStyle/>
          <a:p>
            <a:pPr marL="0" indent="0">
              <a:buNone/>
            </a:pPr>
            <a:r>
              <a:rPr lang="en-US" sz="1800" dirty="0" err="1">
                <a:solidFill>
                  <a:srgbClr val="000000"/>
                </a:solidFill>
                <a:ea typeface="Calibri"/>
                <a:cs typeface="Calibri"/>
              </a:rPr>
              <a:t>Gregor</a:t>
            </a:r>
            <a:r>
              <a:rPr lang="en-US" sz="1800" dirty="0">
                <a:solidFill>
                  <a:srgbClr val="000000"/>
                </a:solidFill>
                <a:ea typeface="Calibri"/>
                <a:cs typeface="Calibri"/>
              </a:rPr>
              <a:t> Mendel was born here in 1853. </a:t>
            </a:r>
            <a:r>
              <a:rPr lang="en-US" sz="1800" dirty="0" smtClean="0">
                <a:solidFill>
                  <a:srgbClr val="000000"/>
                </a:solidFill>
                <a:ea typeface="Calibri"/>
                <a:cs typeface="Calibri"/>
              </a:rPr>
              <a:t>He worked </a:t>
            </a:r>
            <a:r>
              <a:rPr lang="en-US" sz="1800" dirty="0">
                <a:solidFill>
                  <a:srgbClr val="000000"/>
                </a:solidFill>
                <a:ea typeface="Calibri"/>
                <a:cs typeface="Calibri"/>
              </a:rPr>
              <a:t>with pea plants and observed inheritance patterns.</a:t>
            </a:r>
            <a:endParaRPr lang="en-US" sz="1800" dirty="0"/>
          </a:p>
        </p:txBody>
      </p:sp>
      <p:pic>
        <p:nvPicPr>
          <p:cNvPr id="4" name="Picture 3"/>
          <p:cNvPicPr>
            <a:picLocks noChangeAspect="1"/>
          </p:cNvPicPr>
          <p:nvPr/>
        </p:nvPicPr>
        <p:blipFill>
          <a:blip r:embed="rId2"/>
          <a:stretch>
            <a:fillRect/>
          </a:stretch>
        </p:blipFill>
        <p:spPr>
          <a:xfrm>
            <a:off x="0" y="0"/>
            <a:ext cx="3479800" cy="2489200"/>
          </a:xfrm>
          <a:prstGeom prst="rect">
            <a:avLst/>
          </a:prstGeom>
        </p:spPr>
      </p:pic>
      <p:pic>
        <p:nvPicPr>
          <p:cNvPr id="5" name="Picture 4"/>
          <p:cNvPicPr>
            <a:picLocks noChangeAspect="1"/>
          </p:cNvPicPr>
          <p:nvPr/>
        </p:nvPicPr>
        <p:blipFill>
          <a:blip r:embed="rId3"/>
          <a:stretch>
            <a:fillRect/>
          </a:stretch>
        </p:blipFill>
        <p:spPr>
          <a:xfrm>
            <a:off x="5814159" y="3528159"/>
            <a:ext cx="3329841" cy="3329841"/>
          </a:xfrm>
          <a:prstGeom prst="rect">
            <a:avLst/>
          </a:prstGeom>
        </p:spPr>
      </p:pic>
      <p:sp>
        <p:nvSpPr>
          <p:cNvPr id="6" name="Rectangle 5"/>
          <p:cNvSpPr/>
          <p:nvPr/>
        </p:nvSpPr>
        <p:spPr>
          <a:xfrm>
            <a:off x="557305" y="2909920"/>
            <a:ext cx="4572000" cy="2308324"/>
          </a:xfrm>
          <a:prstGeom prst="rect">
            <a:avLst/>
          </a:prstGeom>
        </p:spPr>
        <p:txBody>
          <a:bodyPr>
            <a:spAutoFit/>
          </a:bodyPr>
          <a:lstStyle/>
          <a:p>
            <a:r>
              <a:rPr lang="en-US" dirty="0"/>
              <a:t>The way in which traits are passed from one generation to the next-and sometimes skip generations-was first explained by </a:t>
            </a:r>
            <a:r>
              <a:rPr lang="en-US" dirty="0" err="1"/>
              <a:t>Gregor</a:t>
            </a:r>
            <a:r>
              <a:rPr lang="en-US" dirty="0"/>
              <a:t> Mendel. By experimenting with pea plant breeding, Mendel developed three principles of inheritance that described the transmission of genetic traits, before anyone knew genes existed. </a:t>
            </a:r>
          </a:p>
        </p:txBody>
      </p:sp>
      <p:sp>
        <p:nvSpPr>
          <p:cNvPr id="7" name="Rectangle 6"/>
          <p:cNvSpPr/>
          <p:nvPr/>
        </p:nvSpPr>
        <p:spPr>
          <a:xfrm>
            <a:off x="1193800" y="5807561"/>
            <a:ext cx="4572000" cy="923330"/>
          </a:xfrm>
          <a:prstGeom prst="rect">
            <a:avLst/>
          </a:prstGeom>
        </p:spPr>
        <p:txBody>
          <a:bodyPr>
            <a:spAutoFit/>
          </a:bodyPr>
          <a:lstStyle/>
          <a:p>
            <a:r>
              <a:rPr lang="en-US" dirty="0"/>
              <a:t>http://</a:t>
            </a:r>
            <a:r>
              <a:rPr lang="en-US" dirty="0" err="1"/>
              <a:t>www.nature.com</a:t>
            </a:r>
            <a:r>
              <a:rPr lang="en-US" dirty="0"/>
              <a:t>/</a:t>
            </a:r>
            <a:r>
              <a:rPr lang="en-US" dirty="0" err="1"/>
              <a:t>scitable</a:t>
            </a:r>
            <a:r>
              <a:rPr lang="en-US" dirty="0"/>
              <a:t>/</a:t>
            </a:r>
            <a:r>
              <a:rPr lang="en-US" dirty="0" err="1"/>
              <a:t>topicpage</a:t>
            </a:r>
            <a:r>
              <a:rPr lang="en-US" dirty="0"/>
              <a:t>/gregor-mendel-and-the-principles-of-inheritance-593</a:t>
            </a:r>
          </a:p>
        </p:txBody>
      </p:sp>
    </p:spTree>
    <p:extLst>
      <p:ext uri="{BB962C8B-B14F-4D97-AF65-F5344CB8AC3E}">
        <p14:creationId xmlns:p14="http://schemas.microsoft.com/office/powerpoint/2010/main" val="280193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ea typeface="Calibri"/>
                <a:cs typeface="Calibri"/>
              </a:rPr>
              <a:t>Ukraine</a:t>
            </a:r>
            <a:endParaRPr lang="en-US" dirty="0"/>
          </a:p>
        </p:txBody>
      </p:sp>
      <p:sp>
        <p:nvSpPr>
          <p:cNvPr id="3" name="Content Placeholder 2"/>
          <p:cNvSpPr>
            <a:spLocks noGrp="1"/>
          </p:cNvSpPr>
          <p:nvPr>
            <p:ph idx="1"/>
          </p:nvPr>
        </p:nvSpPr>
        <p:spPr>
          <a:xfrm>
            <a:off x="3149600" y="1518340"/>
            <a:ext cx="6229141" cy="4525963"/>
          </a:xfrm>
        </p:spPr>
        <p:txBody>
          <a:bodyPr>
            <a:normAutofit/>
          </a:bodyPr>
          <a:lstStyle/>
          <a:p>
            <a:pPr marL="0" indent="0">
              <a:buNone/>
            </a:pPr>
            <a:r>
              <a:rPr lang="en-US" sz="1800" dirty="0" err="1">
                <a:solidFill>
                  <a:srgbClr val="000000"/>
                </a:solidFill>
                <a:ea typeface="Calibri"/>
                <a:cs typeface="Calibri"/>
              </a:rPr>
              <a:t>Segei</a:t>
            </a:r>
            <a:r>
              <a:rPr lang="en-US" sz="1800" dirty="0">
                <a:solidFill>
                  <a:srgbClr val="000000"/>
                </a:solidFill>
                <a:ea typeface="Calibri"/>
                <a:cs typeface="Calibri"/>
              </a:rPr>
              <a:t> </a:t>
            </a:r>
            <a:r>
              <a:rPr lang="en-US" sz="1800" dirty="0" err="1">
                <a:solidFill>
                  <a:srgbClr val="000000"/>
                </a:solidFill>
                <a:ea typeface="Calibri"/>
                <a:cs typeface="Calibri"/>
              </a:rPr>
              <a:t>Winogardsky</a:t>
            </a:r>
            <a:r>
              <a:rPr lang="en-US" sz="1800" dirty="0">
                <a:solidFill>
                  <a:srgbClr val="000000"/>
                </a:solidFill>
                <a:ea typeface="Calibri"/>
                <a:cs typeface="Calibri"/>
              </a:rPr>
              <a:t> was born here in 1856. He discovered how certain bacteria use CO2 to produce sugars</a:t>
            </a:r>
            <a:r>
              <a:rPr lang="en-US" sz="1800" dirty="0" smtClean="0">
                <a:solidFill>
                  <a:srgbClr val="000000"/>
                </a:solidFill>
                <a:ea typeface="Calibri"/>
                <a:cs typeface="Calibri"/>
              </a:rPr>
              <a:t>. This process is considered chemosynthesis. </a:t>
            </a:r>
            <a:endParaRPr lang="en-US" sz="1800" dirty="0"/>
          </a:p>
        </p:txBody>
      </p:sp>
      <p:pic>
        <p:nvPicPr>
          <p:cNvPr id="4" name="Picture 3"/>
          <p:cNvPicPr>
            <a:picLocks noChangeAspect="1"/>
          </p:cNvPicPr>
          <p:nvPr/>
        </p:nvPicPr>
        <p:blipFill>
          <a:blip r:embed="rId2"/>
          <a:stretch>
            <a:fillRect/>
          </a:stretch>
        </p:blipFill>
        <p:spPr>
          <a:xfrm>
            <a:off x="3149600" y="3656991"/>
            <a:ext cx="5994399" cy="3201009"/>
          </a:xfrm>
          <a:prstGeom prst="rect">
            <a:avLst/>
          </a:prstGeom>
        </p:spPr>
      </p:pic>
      <p:sp>
        <p:nvSpPr>
          <p:cNvPr id="5" name="Rectangle 4"/>
          <p:cNvSpPr/>
          <p:nvPr/>
        </p:nvSpPr>
        <p:spPr>
          <a:xfrm>
            <a:off x="3149600" y="2646538"/>
            <a:ext cx="5537200" cy="923330"/>
          </a:xfrm>
          <a:prstGeom prst="rect">
            <a:avLst/>
          </a:prstGeom>
        </p:spPr>
        <p:txBody>
          <a:bodyPr wrap="square">
            <a:spAutoFit/>
          </a:bodyPr>
          <a:lstStyle/>
          <a:p>
            <a:r>
              <a:rPr lang="en-US" dirty="0"/>
              <a:t>Many microorganisms in dark regions of the oceans also use chemosynthesis to produce biomass from single carbon molecules</a:t>
            </a:r>
            <a:endParaRPr lang="en-US" dirty="0"/>
          </a:p>
        </p:txBody>
      </p:sp>
      <p:sp>
        <p:nvSpPr>
          <p:cNvPr id="6" name="Rectangle 5"/>
          <p:cNvSpPr/>
          <p:nvPr/>
        </p:nvSpPr>
        <p:spPr>
          <a:xfrm>
            <a:off x="393752" y="5657853"/>
            <a:ext cx="2400248" cy="936620"/>
          </a:xfrm>
          <a:prstGeom prst="rect">
            <a:avLst/>
          </a:prstGeom>
        </p:spPr>
        <p:txBody>
          <a:bodyPr wrap="square">
            <a:spAutoFit/>
          </a:bodyPr>
          <a:lstStyle/>
          <a:p>
            <a:r>
              <a:rPr lang="en-US" dirty="0"/>
              <a:t>https://</a:t>
            </a:r>
            <a:r>
              <a:rPr lang="en-US" dirty="0" err="1"/>
              <a:t>en.wikipedia.org</a:t>
            </a:r>
            <a:r>
              <a:rPr lang="en-US" dirty="0"/>
              <a:t>/wiki/Chemosynthesis</a:t>
            </a:r>
          </a:p>
        </p:txBody>
      </p:sp>
      <p:pic>
        <p:nvPicPr>
          <p:cNvPr id="7" name="Picture 6"/>
          <p:cNvPicPr>
            <a:picLocks noChangeAspect="1"/>
          </p:cNvPicPr>
          <p:nvPr/>
        </p:nvPicPr>
        <p:blipFill>
          <a:blip r:embed="rId3"/>
          <a:stretch>
            <a:fillRect/>
          </a:stretch>
        </p:blipFill>
        <p:spPr>
          <a:xfrm>
            <a:off x="0" y="16143"/>
            <a:ext cx="3149600" cy="2273300"/>
          </a:xfrm>
          <a:prstGeom prst="rect">
            <a:avLst/>
          </a:prstGeom>
        </p:spPr>
      </p:pic>
    </p:spTree>
    <p:extLst>
      <p:ext uri="{BB962C8B-B14F-4D97-AF65-F5344CB8AC3E}">
        <p14:creationId xmlns:p14="http://schemas.microsoft.com/office/powerpoint/2010/main" val="2019258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0161" y="-282259"/>
            <a:ext cx="6217580" cy="2445776"/>
          </a:xfrm>
        </p:spPr>
        <p:txBody>
          <a:bodyPr/>
          <a:lstStyle/>
          <a:p>
            <a:r>
              <a:rPr lang="en-US" dirty="0" smtClean="0">
                <a:solidFill>
                  <a:srgbClr val="000000"/>
                </a:solidFill>
                <a:ea typeface="Calibri"/>
                <a:cs typeface="Calibri"/>
              </a:rPr>
              <a:t>Afghanistan and Iraq</a:t>
            </a:r>
            <a:endParaRPr lang="en-US" dirty="0"/>
          </a:p>
        </p:txBody>
      </p:sp>
      <p:sp>
        <p:nvSpPr>
          <p:cNvPr id="3" name="Content Placeholder 2"/>
          <p:cNvSpPr>
            <a:spLocks noGrp="1"/>
          </p:cNvSpPr>
          <p:nvPr>
            <p:ph idx="1"/>
          </p:nvPr>
        </p:nvSpPr>
        <p:spPr>
          <a:xfrm>
            <a:off x="457200" y="2710015"/>
            <a:ext cx="8229600" cy="4525963"/>
          </a:xfrm>
        </p:spPr>
        <p:txBody>
          <a:bodyPr>
            <a:normAutofit/>
          </a:bodyPr>
          <a:lstStyle/>
          <a:p>
            <a:pPr marL="0" indent="0">
              <a:buNone/>
            </a:pPr>
            <a:r>
              <a:rPr lang="en-US" sz="1800" dirty="0" err="1">
                <a:solidFill>
                  <a:srgbClr val="000000"/>
                </a:solidFill>
                <a:ea typeface="Calibri"/>
                <a:cs typeface="Calibri"/>
              </a:rPr>
              <a:t>Leishmania</a:t>
            </a:r>
            <a:r>
              <a:rPr lang="en-US" sz="1800" dirty="0">
                <a:solidFill>
                  <a:srgbClr val="000000"/>
                </a:solidFill>
                <a:ea typeface="Calibri"/>
                <a:cs typeface="Calibri"/>
              </a:rPr>
              <a:t> major caused "Baghdad Boil" in US </a:t>
            </a:r>
            <a:r>
              <a:rPr lang="en-US" sz="1800" dirty="0" smtClean="0">
                <a:solidFill>
                  <a:srgbClr val="000000"/>
                </a:solidFill>
                <a:ea typeface="Calibri"/>
                <a:cs typeface="Calibri"/>
              </a:rPr>
              <a:t>troops.</a:t>
            </a:r>
            <a:endParaRPr lang="en-US" sz="1800" dirty="0"/>
          </a:p>
        </p:txBody>
      </p:sp>
      <p:pic>
        <p:nvPicPr>
          <p:cNvPr id="4" name="Picture 3"/>
          <p:cNvPicPr>
            <a:picLocks noChangeAspect="1"/>
          </p:cNvPicPr>
          <p:nvPr/>
        </p:nvPicPr>
        <p:blipFill>
          <a:blip r:embed="rId2"/>
          <a:stretch>
            <a:fillRect/>
          </a:stretch>
        </p:blipFill>
        <p:spPr>
          <a:xfrm>
            <a:off x="0" y="0"/>
            <a:ext cx="3289300" cy="2463800"/>
          </a:xfrm>
          <a:prstGeom prst="rect">
            <a:avLst/>
          </a:prstGeom>
        </p:spPr>
      </p:pic>
      <p:sp>
        <p:nvSpPr>
          <p:cNvPr id="5" name="Rectangle 4"/>
          <p:cNvSpPr/>
          <p:nvPr/>
        </p:nvSpPr>
        <p:spPr>
          <a:xfrm>
            <a:off x="487529" y="3499969"/>
            <a:ext cx="4572000" cy="1754327"/>
          </a:xfrm>
          <a:prstGeom prst="rect">
            <a:avLst/>
          </a:prstGeom>
        </p:spPr>
        <p:txBody>
          <a:bodyPr>
            <a:spAutoFit/>
          </a:bodyPr>
          <a:lstStyle/>
          <a:p>
            <a:r>
              <a:rPr lang="en-US" dirty="0"/>
              <a:t>Scientists and doctors refer to the disease caused by the parasite as </a:t>
            </a:r>
            <a:r>
              <a:rPr lang="en-US" i="1" dirty="0"/>
              <a:t>cutaneous </a:t>
            </a:r>
            <a:r>
              <a:rPr lang="en-US" i="1" dirty="0" err="1"/>
              <a:t>leishmaniasis</a:t>
            </a:r>
            <a:r>
              <a:rPr lang="en-US" dirty="0"/>
              <a:t>. </a:t>
            </a:r>
            <a:r>
              <a:rPr lang="en-US" dirty="0" smtClean="0"/>
              <a:t>The </a:t>
            </a:r>
            <a:r>
              <a:rPr lang="en-US" dirty="0"/>
              <a:t>sores are not painful or contagious, but left untreated they can last up to 18 months and leave permanent, burn-like scars. </a:t>
            </a:r>
            <a:endParaRPr lang="en-US" dirty="0"/>
          </a:p>
        </p:txBody>
      </p:sp>
      <p:pic>
        <p:nvPicPr>
          <p:cNvPr id="6" name="Picture 5"/>
          <p:cNvPicPr>
            <a:picLocks noChangeAspect="1"/>
          </p:cNvPicPr>
          <p:nvPr/>
        </p:nvPicPr>
        <p:blipFill>
          <a:blip r:embed="rId3"/>
          <a:stretch>
            <a:fillRect/>
          </a:stretch>
        </p:blipFill>
        <p:spPr>
          <a:xfrm>
            <a:off x="6134770" y="1951445"/>
            <a:ext cx="2734729" cy="2074748"/>
          </a:xfrm>
          <a:prstGeom prst="rect">
            <a:avLst/>
          </a:prstGeom>
        </p:spPr>
      </p:pic>
      <p:pic>
        <p:nvPicPr>
          <p:cNvPr id="8" name="Picture 7"/>
          <p:cNvPicPr>
            <a:picLocks noChangeAspect="1"/>
          </p:cNvPicPr>
          <p:nvPr/>
        </p:nvPicPr>
        <p:blipFill>
          <a:blip r:embed="rId4"/>
          <a:stretch>
            <a:fillRect/>
          </a:stretch>
        </p:blipFill>
        <p:spPr>
          <a:xfrm>
            <a:off x="6134770" y="4182936"/>
            <a:ext cx="2773528" cy="2028733"/>
          </a:xfrm>
          <a:prstGeom prst="rect">
            <a:avLst/>
          </a:prstGeom>
        </p:spPr>
      </p:pic>
      <p:sp>
        <p:nvSpPr>
          <p:cNvPr id="9" name="Rectangle 8"/>
          <p:cNvSpPr/>
          <p:nvPr/>
        </p:nvSpPr>
        <p:spPr>
          <a:xfrm>
            <a:off x="1562770" y="6211669"/>
            <a:ext cx="4572000" cy="646331"/>
          </a:xfrm>
          <a:prstGeom prst="rect">
            <a:avLst/>
          </a:prstGeom>
        </p:spPr>
        <p:txBody>
          <a:bodyPr>
            <a:spAutoFit/>
          </a:bodyPr>
          <a:lstStyle/>
          <a:p>
            <a:r>
              <a:rPr lang="en-US" dirty="0"/>
              <a:t>http://</a:t>
            </a:r>
            <a:r>
              <a:rPr lang="en-US" dirty="0" err="1"/>
              <a:t>www.cbsnews.com</a:t>
            </a:r>
            <a:r>
              <a:rPr lang="en-US" dirty="0"/>
              <a:t>/news/</a:t>
            </a:r>
            <a:r>
              <a:rPr lang="en-US" dirty="0" err="1"/>
              <a:t>gis</a:t>
            </a:r>
            <a:r>
              <a:rPr lang="en-US" dirty="0"/>
              <a:t>-battle-</a:t>
            </a:r>
            <a:r>
              <a:rPr lang="en-US" dirty="0" err="1"/>
              <a:t>baghdad</a:t>
            </a:r>
            <a:r>
              <a:rPr lang="en-US" dirty="0"/>
              <a:t>-boil/</a:t>
            </a:r>
          </a:p>
        </p:txBody>
      </p:sp>
    </p:spTree>
    <p:extLst>
      <p:ext uri="{BB962C8B-B14F-4D97-AF65-F5344CB8AC3E}">
        <p14:creationId xmlns:p14="http://schemas.microsoft.com/office/powerpoint/2010/main" val="368106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634"/>
            <a:ext cx="8229600" cy="1143000"/>
          </a:xfrm>
        </p:spPr>
        <p:txBody>
          <a:bodyPr/>
          <a:lstStyle/>
          <a:p>
            <a:r>
              <a:rPr lang="en-US" dirty="0" smtClean="0"/>
              <a:t>Chile</a:t>
            </a:r>
            <a:endParaRPr lang="en-US" dirty="0"/>
          </a:p>
        </p:txBody>
      </p:sp>
      <p:sp>
        <p:nvSpPr>
          <p:cNvPr id="3" name="Content Placeholder 2"/>
          <p:cNvSpPr>
            <a:spLocks noGrp="1"/>
          </p:cNvSpPr>
          <p:nvPr>
            <p:ph idx="1"/>
          </p:nvPr>
        </p:nvSpPr>
        <p:spPr>
          <a:xfrm>
            <a:off x="457199" y="2769662"/>
            <a:ext cx="6083483" cy="4374884"/>
          </a:xfrm>
        </p:spPr>
        <p:txBody>
          <a:bodyPr>
            <a:normAutofit/>
          </a:bodyPr>
          <a:lstStyle/>
          <a:p>
            <a:pPr marL="0" indent="0">
              <a:buNone/>
            </a:pPr>
            <a:r>
              <a:rPr lang="en-US" sz="1800" dirty="0">
                <a:solidFill>
                  <a:srgbClr val="000000"/>
                </a:solidFill>
                <a:ea typeface="Calibri"/>
                <a:cs typeface="Calibri"/>
              </a:rPr>
              <a:t>Biggest virus yet called </a:t>
            </a:r>
            <a:r>
              <a:rPr lang="en-US" sz="1800" dirty="0" err="1">
                <a:solidFill>
                  <a:srgbClr val="000000"/>
                </a:solidFill>
                <a:ea typeface="Calibri"/>
                <a:cs typeface="Calibri"/>
              </a:rPr>
              <a:t>Megavirus</a:t>
            </a:r>
            <a:r>
              <a:rPr lang="en-US" sz="1800" dirty="0">
                <a:solidFill>
                  <a:srgbClr val="000000"/>
                </a:solidFill>
                <a:ea typeface="Calibri"/>
                <a:cs typeface="Calibri"/>
              </a:rPr>
              <a:t> was discovered here.</a:t>
            </a:r>
            <a:endParaRPr lang="en-US" sz="1800" dirty="0"/>
          </a:p>
        </p:txBody>
      </p:sp>
      <p:pic>
        <p:nvPicPr>
          <p:cNvPr id="4" name="Picture 3"/>
          <p:cNvPicPr>
            <a:picLocks noChangeAspect="1"/>
          </p:cNvPicPr>
          <p:nvPr/>
        </p:nvPicPr>
        <p:blipFill>
          <a:blip r:embed="rId2"/>
          <a:stretch>
            <a:fillRect/>
          </a:stretch>
        </p:blipFill>
        <p:spPr>
          <a:xfrm>
            <a:off x="6225568" y="829134"/>
            <a:ext cx="2918432" cy="6028866"/>
          </a:xfrm>
          <a:prstGeom prst="rect">
            <a:avLst/>
          </a:prstGeom>
        </p:spPr>
      </p:pic>
      <p:sp>
        <p:nvSpPr>
          <p:cNvPr id="5" name="Rectangle 4"/>
          <p:cNvSpPr/>
          <p:nvPr/>
        </p:nvSpPr>
        <p:spPr>
          <a:xfrm>
            <a:off x="457199" y="3681236"/>
            <a:ext cx="5275715" cy="1200329"/>
          </a:xfrm>
          <a:prstGeom prst="rect">
            <a:avLst/>
          </a:prstGeom>
        </p:spPr>
        <p:txBody>
          <a:bodyPr wrap="square">
            <a:spAutoFit/>
          </a:bodyPr>
          <a:lstStyle/>
          <a:p>
            <a:r>
              <a:rPr lang="en-US" dirty="0"/>
              <a:t>Called </a:t>
            </a:r>
            <a:r>
              <a:rPr lang="en-US" i="1" dirty="0" err="1"/>
              <a:t>Megavirus</a:t>
            </a:r>
            <a:r>
              <a:rPr lang="en-US" i="1" dirty="0"/>
              <a:t> </a:t>
            </a:r>
            <a:r>
              <a:rPr lang="en-US" i="1" dirty="0" err="1"/>
              <a:t>chilensis</a:t>
            </a:r>
            <a:r>
              <a:rPr lang="en-US" dirty="0"/>
              <a:t>, it is 10 to 20 times wider than the average </a:t>
            </a:r>
            <a:r>
              <a:rPr lang="en-US" dirty="0" smtClean="0"/>
              <a:t>virus. It </a:t>
            </a:r>
            <a:r>
              <a:rPr lang="en-US" dirty="0"/>
              <a:t>just beats the previous record holder, </a:t>
            </a:r>
            <a:r>
              <a:rPr lang="en-US" dirty="0" err="1"/>
              <a:t>Mimivirus</a:t>
            </a:r>
            <a:r>
              <a:rPr lang="en-US" dirty="0"/>
              <a:t>, which was found in a water cooling tower in the UK in 1992.</a:t>
            </a:r>
            <a:endParaRPr lang="en-US" dirty="0"/>
          </a:p>
        </p:txBody>
      </p:sp>
      <p:sp>
        <p:nvSpPr>
          <p:cNvPr id="6" name="Rectangle 5"/>
          <p:cNvSpPr/>
          <p:nvPr/>
        </p:nvSpPr>
        <p:spPr>
          <a:xfrm>
            <a:off x="892460" y="6049973"/>
            <a:ext cx="4572000" cy="646331"/>
          </a:xfrm>
          <a:prstGeom prst="rect">
            <a:avLst/>
          </a:prstGeom>
        </p:spPr>
        <p:txBody>
          <a:bodyPr>
            <a:spAutoFit/>
          </a:bodyPr>
          <a:lstStyle/>
          <a:p>
            <a:r>
              <a:rPr lang="en-US" dirty="0"/>
              <a:t>http://</a:t>
            </a:r>
            <a:r>
              <a:rPr lang="en-US" dirty="0" err="1"/>
              <a:t>www.bbc.com</a:t>
            </a:r>
            <a:r>
              <a:rPr lang="en-US" dirty="0"/>
              <a:t>/news/science-environment-15242386</a:t>
            </a:r>
          </a:p>
        </p:txBody>
      </p:sp>
      <p:pic>
        <p:nvPicPr>
          <p:cNvPr id="7" name="Picture 6"/>
          <p:cNvPicPr>
            <a:picLocks noChangeAspect="1"/>
          </p:cNvPicPr>
          <p:nvPr/>
        </p:nvPicPr>
        <p:blipFill>
          <a:blip r:embed="rId3"/>
          <a:stretch>
            <a:fillRect/>
          </a:stretch>
        </p:blipFill>
        <p:spPr>
          <a:xfrm>
            <a:off x="0" y="-52924"/>
            <a:ext cx="1887452" cy="2646324"/>
          </a:xfrm>
          <a:prstGeom prst="rect">
            <a:avLst/>
          </a:prstGeom>
        </p:spPr>
      </p:pic>
    </p:spTree>
    <p:extLst>
      <p:ext uri="{BB962C8B-B14F-4D97-AF65-F5344CB8AC3E}">
        <p14:creationId xmlns:p14="http://schemas.microsoft.com/office/powerpoint/2010/main" val="1536568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Mexico</a:t>
            </a:r>
            <a:endParaRPr lang="en-US" dirty="0"/>
          </a:p>
        </p:txBody>
      </p:sp>
      <p:sp>
        <p:nvSpPr>
          <p:cNvPr id="3" name="Content Placeholder 2"/>
          <p:cNvSpPr>
            <a:spLocks noGrp="1"/>
          </p:cNvSpPr>
          <p:nvPr>
            <p:ph idx="1"/>
          </p:nvPr>
        </p:nvSpPr>
        <p:spPr>
          <a:xfrm>
            <a:off x="35281" y="2092798"/>
            <a:ext cx="8943346" cy="1822185"/>
          </a:xfrm>
        </p:spPr>
        <p:txBody>
          <a:bodyPr>
            <a:normAutofit/>
          </a:bodyPr>
          <a:lstStyle/>
          <a:p>
            <a:pPr marL="0" indent="0">
              <a:buNone/>
            </a:pPr>
            <a:r>
              <a:rPr lang="en-US" sz="1800" dirty="0" smtClean="0"/>
              <a:t>The Cave of Crystals is 300 meters </a:t>
            </a:r>
            <a:r>
              <a:rPr lang="en-US" sz="1800" dirty="0"/>
              <a:t>below the surface in </a:t>
            </a:r>
            <a:r>
              <a:rPr lang="en-US" sz="1800" dirty="0" err="1"/>
              <a:t>Naica</a:t>
            </a:r>
            <a:r>
              <a:rPr lang="en-US" sz="1800" dirty="0"/>
              <a:t>, Chihuahua, Mexico</a:t>
            </a:r>
            <a:r>
              <a:rPr lang="en-US" sz="1800" dirty="0" smtClean="0"/>
              <a:t>. </a:t>
            </a:r>
            <a:r>
              <a:rPr lang="en-US" sz="1800" dirty="0" smtClean="0">
                <a:solidFill>
                  <a:srgbClr val="000000"/>
                </a:solidFill>
                <a:ea typeface="Calibri"/>
                <a:cs typeface="Calibri"/>
              </a:rPr>
              <a:t>It first seemed </a:t>
            </a:r>
            <a:r>
              <a:rPr lang="en-US" sz="1800" dirty="0">
                <a:solidFill>
                  <a:srgbClr val="000000"/>
                </a:solidFill>
                <a:ea typeface="Calibri"/>
                <a:cs typeface="Calibri"/>
              </a:rPr>
              <a:t>devoid of life but then </a:t>
            </a:r>
            <a:r>
              <a:rPr lang="en-US" sz="1800" dirty="0" smtClean="0">
                <a:solidFill>
                  <a:srgbClr val="000000"/>
                </a:solidFill>
                <a:ea typeface="Calibri"/>
                <a:cs typeface="Calibri"/>
              </a:rPr>
              <a:t>scientists discovered around 200 </a:t>
            </a:r>
            <a:r>
              <a:rPr lang="en-US" sz="1800" dirty="0">
                <a:solidFill>
                  <a:srgbClr val="000000"/>
                </a:solidFill>
                <a:ea typeface="Calibri"/>
                <a:cs typeface="Calibri"/>
              </a:rPr>
              <a:t>viruses per drop of </a:t>
            </a:r>
            <a:r>
              <a:rPr lang="en-US" sz="1800" dirty="0" smtClean="0">
                <a:solidFill>
                  <a:srgbClr val="000000"/>
                </a:solidFill>
                <a:ea typeface="Calibri"/>
                <a:cs typeface="Calibri"/>
              </a:rPr>
              <a:t>water.</a:t>
            </a:r>
            <a:endParaRPr lang="en-US" sz="1800" dirty="0"/>
          </a:p>
        </p:txBody>
      </p:sp>
      <p:sp>
        <p:nvSpPr>
          <p:cNvPr id="4" name="Rectangle 3"/>
          <p:cNvSpPr/>
          <p:nvPr/>
        </p:nvSpPr>
        <p:spPr>
          <a:xfrm>
            <a:off x="35281" y="3003891"/>
            <a:ext cx="4893373" cy="1754327"/>
          </a:xfrm>
          <a:prstGeom prst="rect">
            <a:avLst/>
          </a:prstGeom>
        </p:spPr>
        <p:txBody>
          <a:bodyPr wrap="square">
            <a:spAutoFit/>
          </a:bodyPr>
          <a:lstStyle/>
          <a:p>
            <a:r>
              <a:rPr lang="en-US" dirty="0"/>
              <a:t>The conditions here are extreme, with a constant temperature of 58 °C and high humidity, proving to be a dangerous environment for those who are exposed more than 10 minutes without proper equipment. The crystals are said to be 500,000 years </a:t>
            </a:r>
            <a:r>
              <a:rPr lang="en-US" dirty="0" smtClean="0"/>
              <a:t>old.</a:t>
            </a:r>
            <a:endParaRPr lang="en-US" dirty="0"/>
          </a:p>
        </p:txBody>
      </p:sp>
      <p:pic>
        <p:nvPicPr>
          <p:cNvPr id="5" name="Picture 4"/>
          <p:cNvPicPr>
            <a:picLocks noChangeAspect="1"/>
          </p:cNvPicPr>
          <p:nvPr/>
        </p:nvPicPr>
        <p:blipFill>
          <a:blip r:embed="rId2"/>
          <a:stretch>
            <a:fillRect/>
          </a:stretch>
        </p:blipFill>
        <p:spPr>
          <a:xfrm>
            <a:off x="4790647" y="3881055"/>
            <a:ext cx="4487856" cy="2976945"/>
          </a:xfrm>
          <a:prstGeom prst="rect">
            <a:avLst/>
          </a:prstGeom>
        </p:spPr>
      </p:pic>
      <p:sp>
        <p:nvSpPr>
          <p:cNvPr id="6" name="Rectangle 5"/>
          <p:cNvSpPr/>
          <p:nvPr/>
        </p:nvSpPr>
        <p:spPr>
          <a:xfrm>
            <a:off x="35281" y="5934670"/>
            <a:ext cx="4572000" cy="923330"/>
          </a:xfrm>
          <a:prstGeom prst="rect">
            <a:avLst/>
          </a:prstGeom>
        </p:spPr>
        <p:txBody>
          <a:bodyPr>
            <a:spAutoFit/>
          </a:bodyPr>
          <a:lstStyle/>
          <a:p>
            <a:r>
              <a:rPr lang="en-US" dirty="0"/>
              <a:t>http://</a:t>
            </a:r>
            <a:r>
              <a:rPr lang="en-US" dirty="0" err="1"/>
              <a:t>www.tourismontheedge.com</a:t>
            </a:r>
            <a:r>
              <a:rPr lang="en-US" dirty="0"/>
              <a:t>/get-extreme/largest-crystals-in-the-world-giant-crystal-cave-</a:t>
            </a:r>
            <a:r>
              <a:rPr lang="en-US" dirty="0" err="1"/>
              <a:t>mexico</a:t>
            </a:r>
            <a:endParaRPr lang="en-US" dirty="0"/>
          </a:p>
        </p:txBody>
      </p:sp>
      <p:pic>
        <p:nvPicPr>
          <p:cNvPr id="7" name="Picture 6"/>
          <p:cNvPicPr>
            <a:picLocks noChangeAspect="1"/>
          </p:cNvPicPr>
          <p:nvPr/>
        </p:nvPicPr>
        <p:blipFill>
          <a:blip r:embed="rId3"/>
          <a:stretch>
            <a:fillRect/>
          </a:stretch>
        </p:blipFill>
        <p:spPr>
          <a:xfrm>
            <a:off x="35281" y="0"/>
            <a:ext cx="2116767" cy="2116767"/>
          </a:xfrm>
          <a:prstGeom prst="rect">
            <a:avLst/>
          </a:prstGeom>
        </p:spPr>
      </p:pic>
    </p:spTree>
    <p:extLst>
      <p:ext uri="{BB962C8B-B14F-4D97-AF65-F5344CB8AC3E}">
        <p14:creationId xmlns:p14="http://schemas.microsoft.com/office/powerpoint/2010/main" val="514483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004" y="0"/>
            <a:ext cx="7075180" cy="1355969"/>
          </a:xfrm>
        </p:spPr>
        <p:txBody>
          <a:bodyPr/>
          <a:lstStyle/>
          <a:p>
            <a:r>
              <a:rPr lang="en-US" dirty="0" smtClean="0">
                <a:solidFill>
                  <a:srgbClr val="000000"/>
                </a:solidFill>
                <a:ea typeface="Calibri"/>
                <a:cs typeface="Calibri"/>
              </a:rPr>
              <a:t>United States of America</a:t>
            </a:r>
            <a:endParaRPr lang="en-US" dirty="0"/>
          </a:p>
        </p:txBody>
      </p:sp>
      <p:sp>
        <p:nvSpPr>
          <p:cNvPr id="3" name="Content Placeholder 2"/>
          <p:cNvSpPr>
            <a:spLocks noGrp="1"/>
          </p:cNvSpPr>
          <p:nvPr>
            <p:ph idx="1"/>
          </p:nvPr>
        </p:nvSpPr>
        <p:spPr>
          <a:xfrm>
            <a:off x="2968483" y="1991710"/>
            <a:ext cx="5416833" cy="4525963"/>
          </a:xfrm>
        </p:spPr>
        <p:txBody>
          <a:bodyPr>
            <a:normAutofit/>
          </a:bodyPr>
          <a:lstStyle/>
          <a:p>
            <a:pPr marL="0" indent="0">
              <a:buNone/>
            </a:pPr>
            <a:r>
              <a:rPr lang="en-US" sz="1800" dirty="0">
                <a:solidFill>
                  <a:srgbClr val="000000"/>
                </a:solidFill>
                <a:ea typeface="Calibri"/>
                <a:cs typeface="Calibri"/>
              </a:rPr>
              <a:t>Iron </a:t>
            </a:r>
            <a:r>
              <a:rPr lang="en-US" sz="1800" dirty="0" smtClean="0">
                <a:solidFill>
                  <a:srgbClr val="000000"/>
                </a:solidFill>
                <a:ea typeface="Calibri"/>
                <a:cs typeface="Calibri"/>
              </a:rPr>
              <a:t>Mountain is the most </a:t>
            </a:r>
            <a:r>
              <a:rPr lang="en-US" sz="1800" dirty="0">
                <a:solidFill>
                  <a:srgbClr val="000000"/>
                </a:solidFill>
                <a:ea typeface="Calibri"/>
                <a:cs typeface="Calibri"/>
              </a:rPr>
              <a:t>acidic environment where microbes can exist, specifically </a:t>
            </a:r>
            <a:r>
              <a:rPr lang="en-US" sz="1800" i="1" dirty="0" err="1">
                <a:solidFill>
                  <a:srgbClr val="000000"/>
                </a:solidFill>
                <a:ea typeface="Calibri"/>
                <a:cs typeface="Calibri"/>
              </a:rPr>
              <a:t>Ferroplasma</a:t>
            </a:r>
            <a:r>
              <a:rPr lang="en-US" sz="1800" i="1" dirty="0">
                <a:solidFill>
                  <a:srgbClr val="000000"/>
                </a:solidFill>
                <a:ea typeface="Calibri"/>
                <a:cs typeface="Calibri"/>
              </a:rPr>
              <a:t> </a:t>
            </a:r>
            <a:r>
              <a:rPr lang="en-US" sz="1800" i="1" dirty="0" err="1" smtClean="0">
                <a:solidFill>
                  <a:srgbClr val="000000"/>
                </a:solidFill>
                <a:ea typeface="Calibri"/>
                <a:cs typeface="Calibri"/>
              </a:rPr>
              <a:t>acidarmanus</a:t>
            </a:r>
            <a:r>
              <a:rPr lang="en-US" sz="1800" i="1" dirty="0" smtClean="0">
                <a:solidFill>
                  <a:srgbClr val="000000"/>
                </a:solidFill>
                <a:ea typeface="Calibri"/>
                <a:cs typeface="Calibri"/>
              </a:rPr>
              <a:t>.</a:t>
            </a:r>
          </a:p>
          <a:p>
            <a:pPr marL="0" indent="0">
              <a:buNone/>
            </a:pPr>
            <a:endParaRPr lang="en-US" sz="1800" i="1" dirty="0" smtClean="0">
              <a:solidFill>
                <a:srgbClr val="000000"/>
              </a:solidFill>
              <a:ea typeface="Calibri"/>
              <a:cs typeface="Calibri"/>
            </a:endParaRPr>
          </a:p>
          <a:p>
            <a:pPr marL="0" indent="0">
              <a:buNone/>
            </a:pPr>
            <a:r>
              <a:rPr lang="en-US" sz="1800" dirty="0">
                <a:solidFill>
                  <a:srgbClr val="000000"/>
                </a:solidFill>
                <a:ea typeface="Calibri"/>
                <a:cs typeface="Calibri"/>
              </a:rPr>
              <a:t>Lake </a:t>
            </a:r>
            <a:r>
              <a:rPr lang="en-US" sz="1800" dirty="0" smtClean="0">
                <a:solidFill>
                  <a:srgbClr val="000000"/>
                </a:solidFill>
                <a:ea typeface="Calibri"/>
                <a:cs typeface="Calibri"/>
              </a:rPr>
              <a:t>Calumet is the most </a:t>
            </a:r>
            <a:r>
              <a:rPr lang="en-US" sz="1800" dirty="0">
                <a:solidFill>
                  <a:srgbClr val="000000"/>
                </a:solidFill>
                <a:ea typeface="Calibri"/>
                <a:cs typeface="Calibri"/>
              </a:rPr>
              <a:t>basic </a:t>
            </a:r>
            <a:r>
              <a:rPr lang="en-US" sz="1800" dirty="0" smtClean="0">
                <a:solidFill>
                  <a:srgbClr val="000000"/>
                </a:solidFill>
                <a:ea typeface="Calibri"/>
                <a:cs typeface="Calibri"/>
              </a:rPr>
              <a:t>environment </a:t>
            </a:r>
            <a:r>
              <a:rPr lang="en-US" sz="1800" dirty="0">
                <a:solidFill>
                  <a:srgbClr val="000000"/>
                </a:solidFill>
                <a:ea typeface="Calibri"/>
                <a:cs typeface="Calibri"/>
              </a:rPr>
              <a:t>where microbes, specifically </a:t>
            </a:r>
            <a:r>
              <a:rPr lang="en-US" sz="1800" dirty="0" err="1" smtClean="0">
                <a:solidFill>
                  <a:srgbClr val="000000"/>
                </a:solidFill>
                <a:ea typeface="Calibri"/>
                <a:cs typeface="Calibri"/>
              </a:rPr>
              <a:t>proteobacteria</a:t>
            </a:r>
            <a:r>
              <a:rPr lang="en-US" sz="1800" dirty="0">
                <a:solidFill>
                  <a:srgbClr val="000000"/>
                </a:solidFill>
                <a:ea typeface="Calibri"/>
                <a:cs typeface="Calibri"/>
              </a:rPr>
              <a:t>, </a:t>
            </a:r>
            <a:r>
              <a:rPr lang="en-US" sz="1800" dirty="0" smtClean="0">
                <a:solidFill>
                  <a:srgbClr val="000000"/>
                </a:solidFill>
                <a:ea typeface="Calibri"/>
                <a:cs typeface="Calibri"/>
              </a:rPr>
              <a:t>can exist.</a:t>
            </a:r>
            <a:endParaRPr lang="en-US" sz="1800" dirty="0"/>
          </a:p>
        </p:txBody>
      </p:sp>
      <p:pic>
        <p:nvPicPr>
          <p:cNvPr id="4" name="Picture 3"/>
          <p:cNvPicPr>
            <a:picLocks noChangeAspect="1"/>
          </p:cNvPicPr>
          <p:nvPr/>
        </p:nvPicPr>
        <p:blipFill>
          <a:blip r:embed="rId2"/>
          <a:stretch>
            <a:fillRect/>
          </a:stretch>
        </p:blipFill>
        <p:spPr>
          <a:xfrm>
            <a:off x="0" y="4533900"/>
            <a:ext cx="3492500" cy="2324100"/>
          </a:xfrm>
          <a:prstGeom prst="rect">
            <a:avLst/>
          </a:prstGeom>
        </p:spPr>
      </p:pic>
      <p:pic>
        <p:nvPicPr>
          <p:cNvPr id="5" name="Picture 4"/>
          <p:cNvPicPr>
            <a:picLocks noChangeAspect="1"/>
          </p:cNvPicPr>
          <p:nvPr/>
        </p:nvPicPr>
        <p:blipFill>
          <a:blip r:embed="rId3"/>
          <a:stretch>
            <a:fillRect/>
          </a:stretch>
        </p:blipFill>
        <p:spPr>
          <a:xfrm>
            <a:off x="5676900" y="4521200"/>
            <a:ext cx="3467100" cy="2336800"/>
          </a:xfrm>
          <a:prstGeom prst="rect">
            <a:avLst/>
          </a:prstGeom>
        </p:spPr>
      </p:pic>
      <p:pic>
        <p:nvPicPr>
          <p:cNvPr id="6" name="Picture 5"/>
          <p:cNvPicPr>
            <a:picLocks noChangeAspect="1"/>
          </p:cNvPicPr>
          <p:nvPr/>
        </p:nvPicPr>
        <p:blipFill>
          <a:blip r:embed="rId4"/>
          <a:stretch>
            <a:fillRect/>
          </a:stretch>
        </p:blipFill>
        <p:spPr>
          <a:xfrm>
            <a:off x="0" y="0"/>
            <a:ext cx="2253934" cy="2622366"/>
          </a:xfrm>
          <a:prstGeom prst="rect">
            <a:avLst/>
          </a:prstGeom>
        </p:spPr>
      </p:pic>
    </p:spTree>
    <p:extLst>
      <p:ext uri="{BB962C8B-B14F-4D97-AF65-F5344CB8AC3E}">
        <p14:creationId xmlns:p14="http://schemas.microsoft.com/office/powerpoint/2010/main" val="2508730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143" y="231735"/>
            <a:ext cx="8229600" cy="1143000"/>
          </a:xfrm>
        </p:spPr>
        <p:txBody>
          <a:bodyPr/>
          <a:lstStyle/>
          <a:p>
            <a:r>
              <a:rPr lang="en-US" dirty="0" smtClean="0"/>
              <a:t>Holland</a:t>
            </a:r>
            <a:endParaRPr lang="en-US" dirty="0"/>
          </a:p>
        </p:txBody>
      </p:sp>
      <p:sp>
        <p:nvSpPr>
          <p:cNvPr id="3" name="Content Placeholder 2"/>
          <p:cNvSpPr>
            <a:spLocks noGrp="1"/>
          </p:cNvSpPr>
          <p:nvPr>
            <p:ph idx="1"/>
          </p:nvPr>
        </p:nvSpPr>
        <p:spPr>
          <a:xfrm>
            <a:off x="3879157" y="2197738"/>
            <a:ext cx="4975840" cy="4525963"/>
          </a:xfrm>
        </p:spPr>
        <p:txBody>
          <a:bodyPr>
            <a:normAutofit/>
          </a:bodyPr>
          <a:lstStyle/>
          <a:p>
            <a:pPr marL="0" indent="0">
              <a:buNone/>
            </a:pPr>
            <a:r>
              <a:rPr lang="en-US" sz="2000" dirty="0">
                <a:solidFill>
                  <a:srgbClr val="000000"/>
                </a:solidFill>
                <a:ea typeface="Calibri"/>
                <a:cs typeface="Calibri"/>
              </a:rPr>
              <a:t>Antony van Leeuwenhoek found his "animalcules" in 1673</a:t>
            </a:r>
            <a:r>
              <a:rPr lang="en-US" sz="2000" dirty="0" smtClean="0">
                <a:solidFill>
                  <a:srgbClr val="000000"/>
                </a:solidFill>
                <a:ea typeface="Calibri"/>
                <a:cs typeface="Calibri"/>
              </a:rPr>
              <a:t>. </a:t>
            </a:r>
            <a:endParaRPr lang="en-US" sz="2000" dirty="0"/>
          </a:p>
        </p:txBody>
      </p:sp>
      <p:pic>
        <p:nvPicPr>
          <p:cNvPr id="4" name="Picture 3"/>
          <p:cNvPicPr>
            <a:picLocks noChangeAspect="1"/>
          </p:cNvPicPr>
          <p:nvPr/>
        </p:nvPicPr>
        <p:blipFill>
          <a:blip r:embed="rId2"/>
          <a:stretch>
            <a:fillRect/>
          </a:stretch>
        </p:blipFill>
        <p:spPr>
          <a:xfrm>
            <a:off x="4890438" y="3298897"/>
            <a:ext cx="4253562" cy="3559104"/>
          </a:xfrm>
          <a:prstGeom prst="rect">
            <a:avLst/>
          </a:prstGeom>
        </p:spPr>
      </p:pic>
      <p:pic>
        <p:nvPicPr>
          <p:cNvPr id="5" name="Picture 4"/>
          <p:cNvPicPr>
            <a:picLocks noChangeAspect="1"/>
          </p:cNvPicPr>
          <p:nvPr/>
        </p:nvPicPr>
        <p:blipFill>
          <a:blip r:embed="rId3"/>
          <a:stretch>
            <a:fillRect/>
          </a:stretch>
        </p:blipFill>
        <p:spPr>
          <a:xfrm>
            <a:off x="-93368" y="0"/>
            <a:ext cx="3162683" cy="3162683"/>
          </a:xfrm>
          <a:prstGeom prst="rect">
            <a:avLst/>
          </a:prstGeom>
        </p:spPr>
      </p:pic>
      <p:sp>
        <p:nvSpPr>
          <p:cNvPr id="6" name="Rectangle 5"/>
          <p:cNvSpPr/>
          <p:nvPr/>
        </p:nvSpPr>
        <p:spPr>
          <a:xfrm>
            <a:off x="310349" y="3680871"/>
            <a:ext cx="4572000" cy="1754327"/>
          </a:xfrm>
          <a:prstGeom prst="rect">
            <a:avLst/>
          </a:prstGeom>
        </p:spPr>
        <p:txBody>
          <a:bodyPr>
            <a:spAutoFit/>
          </a:bodyPr>
          <a:lstStyle/>
          <a:p>
            <a:r>
              <a:rPr lang="en-US" dirty="0"/>
              <a:t>Most of the "animalcules" are now referred to as unicellular organisms, though he observed multicellular organisms in pond water. He was also the first to document microscopic observations of muscle fibers, bacteria, spermatozoa, and blood flow in capillaries. </a:t>
            </a:r>
          </a:p>
        </p:txBody>
      </p:sp>
      <p:sp>
        <p:nvSpPr>
          <p:cNvPr id="7" name="Rectangle 6"/>
          <p:cNvSpPr/>
          <p:nvPr/>
        </p:nvSpPr>
        <p:spPr>
          <a:xfrm>
            <a:off x="557306" y="6078361"/>
            <a:ext cx="4572000" cy="646331"/>
          </a:xfrm>
          <a:prstGeom prst="rect">
            <a:avLst/>
          </a:prstGeom>
        </p:spPr>
        <p:txBody>
          <a:bodyPr>
            <a:spAutoFit/>
          </a:bodyPr>
          <a:lstStyle/>
          <a:p>
            <a:r>
              <a:rPr lang="en-US" dirty="0"/>
              <a:t>https://</a:t>
            </a:r>
            <a:r>
              <a:rPr lang="en-US" dirty="0" err="1"/>
              <a:t>en.wikipedia.org</a:t>
            </a:r>
            <a:r>
              <a:rPr lang="en-US" dirty="0"/>
              <a:t>/wiki/</a:t>
            </a:r>
            <a:r>
              <a:rPr lang="en-US" dirty="0" err="1"/>
              <a:t>Antonie_van_Leeuwenhoek</a:t>
            </a:r>
            <a:endParaRPr lang="en-US" dirty="0"/>
          </a:p>
        </p:txBody>
      </p:sp>
    </p:spTree>
    <p:extLst>
      <p:ext uri="{BB962C8B-B14F-4D97-AF65-F5344CB8AC3E}">
        <p14:creationId xmlns:p14="http://schemas.microsoft.com/office/powerpoint/2010/main" val="4195952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6329" y="345203"/>
            <a:ext cx="8229600" cy="1143000"/>
          </a:xfrm>
        </p:spPr>
        <p:txBody>
          <a:bodyPr/>
          <a:lstStyle/>
          <a:p>
            <a:r>
              <a:rPr lang="en-US" dirty="0" smtClean="0"/>
              <a:t>Bolivia</a:t>
            </a:r>
            <a:endParaRPr lang="en-US" dirty="0"/>
          </a:p>
        </p:txBody>
      </p:sp>
      <p:pic>
        <p:nvPicPr>
          <p:cNvPr id="4" name="Picture 3" descr="250px-Atacam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0" y="2171700"/>
            <a:ext cx="3175000" cy="4686300"/>
          </a:xfrm>
          <a:prstGeom prst="rect">
            <a:avLst/>
          </a:prstGeom>
        </p:spPr>
      </p:pic>
      <p:sp>
        <p:nvSpPr>
          <p:cNvPr id="5" name="Rectangle 4"/>
          <p:cNvSpPr/>
          <p:nvPr/>
        </p:nvSpPr>
        <p:spPr>
          <a:xfrm>
            <a:off x="275070" y="3926027"/>
            <a:ext cx="4572000" cy="1754327"/>
          </a:xfrm>
          <a:prstGeom prst="rect">
            <a:avLst/>
          </a:prstGeom>
        </p:spPr>
        <p:txBody>
          <a:bodyPr>
            <a:spAutoFit/>
          </a:bodyPr>
          <a:lstStyle/>
          <a:p>
            <a:r>
              <a:rPr lang="en-US" dirty="0"/>
              <a:t>The Atacama </a:t>
            </a:r>
            <a:r>
              <a:rPr lang="en-US" dirty="0" smtClean="0"/>
              <a:t>Desert </a:t>
            </a:r>
            <a:r>
              <a:rPr lang="en-US" dirty="0"/>
              <a:t>is one of the driest deserts on Earth and, as such, a natural laboratory to explore the limits of life and the strategies evolved by microorganisms to adapt to extreme environments</a:t>
            </a:r>
            <a:r>
              <a:rPr lang="en-US" dirty="0" smtClean="0"/>
              <a:t>. A portion of the desert in found in Bolivia.</a:t>
            </a:r>
            <a:endParaRPr lang="en-US" dirty="0"/>
          </a:p>
        </p:txBody>
      </p:sp>
      <p:sp>
        <p:nvSpPr>
          <p:cNvPr id="7" name="Rectangle 6"/>
          <p:cNvSpPr/>
          <p:nvPr/>
        </p:nvSpPr>
        <p:spPr>
          <a:xfrm>
            <a:off x="1397000" y="6087191"/>
            <a:ext cx="4572000" cy="646331"/>
          </a:xfrm>
          <a:prstGeom prst="rect">
            <a:avLst/>
          </a:prstGeom>
        </p:spPr>
        <p:txBody>
          <a:bodyPr>
            <a:spAutoFit/>
          </a:bodyPr>
          <a:lstStyle/>
          <a:p>
            <a:r>
              <a:rPr lang="en-US" dirty="0"/>
              <a:t>http://</a:t>
            </a:r>
            <a:r>
              <a:rPr lang="en-US" dirty="0" err="1"/>
              <a:t>www.ncbi.nlm.nih.gov</a:t>
            </a:r>
            <a:r>
              <a:rPr lang="en-US" dirty="0"/>
              <a:t>/</a:t>
            </a:r>
            <a:r>
              <a:rPr lang="en-US" dirty="0" err="1"/>
              <a:t>pmc</a:t>
            </a:r>
            <a:r>
              <a:rPr lang="en-US" dirty="0"/>
              <a:t>/articles/PMC4564735/</a:t>
            </a:r>
          </a:p>
        </p:txBody>
      </p:sp>
      <p:pic>
        <p:nvPicPr>
          <p:cNvPr id="8" name="Picture 7" descr="bolivia_c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172237" cy="3496776"/>
          </a:xfrm>
          <a:prstGeom prst="rect">
            <a:avLst/>
          </a:prstGeom>
        </p:spPr>
      </p:pic>
    </p:spTree>
    <p:extLst>
      <p:ext uri="{BB962C8B-B14F-4D97-AF65-F5344CB8AC3E}">
        <p14:creationId xmlns:p14="http://schemas.microsoft.com/office/powerpoint/2010/main" val="3463923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Peru</a:t>
            </a:r>
            <a:endParaRPr lang="en-US" dirty="0"/>
          </a:p>
        </p:txBody>
      </p:sp>
      <p:sp>
        <p:nvSpPr>
          <p:cNvPr id="4" name="Rectangle 3"/>
          <p:cNvSpPr/>
          <p:nvPr/>
        </p:nvSpPr>
        <p:spPr>
          <a:xfrm>
            <a:off x="3220906" y="1782748"/>
            <a:ext cx="4572000" cy="646331"/>
          </a:xfrm>
          <a:prstGeom prst="rect">
            <a:avLst/>
          </a:prstGeom>
        </p:spPr>
        <p:txBody>
          <a:bodyPr>
            <a:spAutoFit/>
          </a:bodyPr>
          <a:lstStyle/>
          <a:p>
            <a:r>
              <a:rPr lang="en-US" dirty="0"/>
              <a:t>Origins of freeze-dried foods go back to the </a:t>
            </a:r>
            <a:r>
              <a:rPr lang="en-US" dirty="0" smtClean="0"/>
              <a:t>Incas </a:t>
            </a:r>
            <a:r>
              <a:rPr lang="en-US" dirty="0"/>
              <a:t>of Peru.</a:t>
            </a:r>
          </a:p>
        </p:txBody>
      </p:sp>
      <p:pic>
        <p:nvPicPr>
          <p:cNvPr id="5" name="Picture 4"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4" y="0"/>
            <a:ext cx="2387600" cy="3403600"/>
          </a:xfrm>
          <a:prstGeom prst="rect">
            <a:avLst/>
          </a:prstGeom>
        </p:spPr>
      </p:pic>
      <p:sp>
        <p:nvSpPr>
          <p:cNvPr id="6" name="Rectangle 5"/>
          <p:cNvSpPr/>
          <p:nvPr/>
        </p:nvSpPr>
        <p:spPr>
          <a:xfrm>
            <a:off x="645505" y="3862543"/>
            <a:ext cx="4572000" cy="2308324"/>
          </a:xfrm>
          <a:prstGeom prst="rect">
            <a:avLst/>
          </a:prstGeom>
        </p:spPr>
        <p:txBody>
          <a:bodyPr>
            <a:spAutoFit/>
          </a:bodyPr>
          <a:lstStyle/>
          <a:p>
            <a:r>
              <a:rPr lang="en-US" dirty="0" smtClean="0"/>
              <a:t>Freeze-drying is </a:t>
            </a:r>
            <a:r>
              <a:rPr lang="en-US" dirty="0"/>
              <a:t>a dehydration process typically used to preserve a perishable material or make the material more convenient for transport. Freeze-drying works by freezing the material and then reducing the surrounding pressure to allow the frozen water in the material to sublimate directly from the solid phase to the gas phase.</a:t>
            </a:r>
          </a:p>
        </p:txBody>
      </p:sp>
      <p:sp>
        <p:nvSpPr>
          <p:cNvPr id="7" name="Rectangle 6"/>
          <p:cNvSpPr/>
          <p:nvPr/>
        </p:nvSpPr>
        <p:spPr>
          <a:xfrm>
            <a:off x="916854" y="6488668"/>
            <a:ext cx="4300651" cy="369332"/>
          </a:xfrm>
          <a:prstGeom prst="rect">
            <a:avLst/>
          </a:prstGeom>
        </p:spPr>
        <p:txBody>
          <a:bodyPr wrap="none">
            <a:spAutoFit/>
          </a:bodyPr>
          <a:lstStyle/>
          <a:p>
            <a:r>
              <a:rPr lang="en-US" dirty="0"/>
              <a:t>https://</a:t>
            </a:r>
            <a:r>
              <a:rPr lang="en-US" dirty="0" err="1"/>
              <a:t>en.wikipedia.org</a:t>
            </a:r>
            <a:r>
              <a:rPr lang="en-US" dirty="0"/>
              <a:t>/wiki/Freeze-drying</a:t>
            </a:r>
          </a:p>
        </p:txBody>
      </p:sp>
      <p:pic>
        <p:nvPicPr>
          <p:cNvPr id="8" name="Picture 7"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835" y="3862543"/>
            <a:ext cx="3251200" cy="2501900"/>
          </a:xfrm>
          <a:prstGeom prst="rect">
            <a:avLst/>
          </a:prstGeom>
        </p:spPr>
      </p:pic>
    </p:spTree>
    <p:extLst>
      <p:ext uri="{BB962C8B-B14F-4D97-AF65-F5344CB8AC3E}">
        <p14:creationId xmlns:p14="http://schemas.microsoft.com/office/powerpoint/2010/main" val="3825936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a:t>
            </a:r>
            <a:endParaRPr lang="en-US" dirty="0"/>
          </a:p>
        </p:txBody>
      </p:sp>
      <p:sp>
        <p:nvSpPr>
          <p:cNvPr id="4" name="Rectangle 3"/>
          <p:cNvSpPr/>
          <p:nvPr/>
        </p:nvSpPr>
        <p:spPr>
          <a:xfrm>
            <a:off x="2844800" y="2254934"/>
            <a:ext cx="4572000" cy="646331"/>
          </a:xfrm>
          <a:prstGeom prst="rect">
            <a:avLst/>
          </a:prstGeom>
        </p:spPr>
        <p:txBody>
          <a:bodyPr>
            <a:spAutoFit/>
          </a:bodyPr>
          <a:lstStyle/>
          <a:p>
            <a:r>
              <a:rPr lang="en-US" dirty="0"/>
              <a:t>Marco Polo traveled to China during the 1200s to obtain spices and explore new trade </a:t>
            </a:r>
            <a:r>
              <a:rPr lang="en-US" dirty="0" smtClean="0"/>
              <a:t>routes.</a:t>
            </a:r>
            <a:endParaRPr lang="en-US" dirty="0"/>
          </a:p>
        </p:txBody>
      </p:sp>
      <p:pic>
        <p:nvPicPr>
          <p:cNvPr id="5" name="Picture 4"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44800" cy="2578100"/>
          </a:xfrm>
          <a:prstGeom prst="rect">
            <a:avLst/>
          </a:prstGeom>
        </p:spPr>
      </p:pic>
      <p:sp>
        <p:nvSpPr>
          <p:cNvPr id="6" name="Rectangle 5"/>
          <p:cNvSpPr/>
          <p:nvPr/>
        </p:nvSpPr>
        <p:spPr>
          <a:xfrm>
            <a:off x="198839" y="3182650"/>
            <a:ext cx="6080907" cy="646331"/>
          </a:xfrm>
          <a:prstGeom prst="rect">
            <a:avLst/>
          </a:prstGeom>
        </p:spPr>
        <p:txBody>
          <a:bodyPr wrap="square">
            <a:spAutoFit/>
          </a:bodyPr>
          <a:lstStyle/>
          <a:p>
            <a:r>
              <a:rPr lang="en-US" dirty="0" smtClean="0"/>
              <a:t>He was </a:t>
            </a:r>
            <a:r>
              <a:rPr lang="en-US" dirty="0"/>
              <a:t>17 years old when he set out with his father for China and 38 when he embarked to sail home to Venice.</a:t>
            </a:r>
          </a:p>
        </p:txBody>
      </p:sp>
      <p:pic>
        <p:nvPicPr>
          <p:cNvPr id="7" name="Picture 6" descr="marco_21631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2679700"/>
            <a:ext cx="2540000" cy="4178300"/>
          </a:xfrm>
          <a:prstGeom prst="rect">
            <a:avLst/>
          </a:prstGeom>
        </p:spPr>
      </p:pic>
      <p:sp>
        <p:nvSpPr>
          <p:cNvPr id="8" name="Rectangle 7"/>
          <p:cNvSpPr/>
          <p:nvPr/>
        </p:nvSpPr>
        <p:spPr>
          <a:xfrm>
            <a:off x="2162882" y="6178368"/>
            <a:ext cx="4572000" cy="646331"/>
          </a:xfrm>
          <a:prstGeom prst="rect">
            <a:avLst/>
          </a:prstGeom>
        </p:spPr>
        <p:txBody>
          <a:bodyPr>
            <a:spAutoFit/>
          </a:bodyPr>
          <a:lstStyle/>
          <a:p>
            <a:r>
              <a:rPr lang="en-US" dirty="0"/>
              <a:t>http://</a:t>
            </a:r>
            <a:r>
              <a:rPr lang="en-US" dirty="0" err="1"/>
              <a:t>archive.aramcoworld.com</a:t>
            </a:r>
            <a:r>
              <a:rPr lang="en-US" dirty="0"/>
              <a:t>/issue/200504/</a:t>
            </a:r>
            <a:r>
              <a:rPr lang="en-US" dirty="0" err="1"/>
              <a:t>the.explorer.marco.polo.htm</a:t>
            </a:r>
            <a:endParaRPr lang="en-US" dirty="0"/>
          </a:p>
        </p:txBody>
      </p:sp>
      <p:sp>
        <p:nvSpPr>
          <p:cNvPr id="9" name="Rectangle 8"/>
          <p:cNvSpPr/>
          <p:nvPr/>
        </p:nvSpPr>
        <p:spPr>
          <a:xfrm>
            <a:off x="198839" y="4016053"/>
            <a:ext cx="5675194" cy="1200329"/>
          </a:xfrm>
          <a:prstGeom prst="rect">
            <a:avLst/>
          </a:prstGeom>
        </p:spPr>
        <p:txBody>
          <a:bodyPr wrap="square">
            <a:spAutoFit/>
          </a:bodyPr>
          <a:lstStyle/>
          <a:p>
            <a:r>
              <a:rPr lang="en-US" dirty="0"/>
              <a:t>Marco Polo was not the first European to reach China (see Europeans in Medieval China), but he was the first to leave a detailed chronicle of his experience. This book inspired Christopher </a:t>
            </a:r>
            <a:r>
              <a:rPr lang="en-US" dirty="0" smtClean="0"/>
              <a:t>Columbus </a:t>
            </a:r>
            <a:r>
              <a:rPr lang="en-US" dirty="0"/>
              <a:t>and many other travellers.</a:t>
            </a:r>
          </a:p>
        </p:txBody>
      </p:sp>
      <p:sp>
        <p:nvSpPr>
          <p:cNvPr id="10" name="Rectangle 9"/>
          <p:cNvSpPr/>
          <p:nvPr/>
        </p:nvSpPr>
        <p:spPr>
          <a:xfrm>
            <a:off x="2122801" y="5842337"/>
            <a:ext cx="4156945" cy="369332"/>
          </a:xfrm>
          <a:prstGeom prst="rect">
            <a:avLst/>
          </a:prstGeom>
        </p:spPr>
        <p:txBody>
          <a:bodyPr wrap="none">
            <a:spAutoFit/>
          </a:bodyPr>
          <a:lstStyle/>
          <a:p>
            <a:r>
              <a:rPr lang="en-US" dirty="0"/>
              <a:t>https://</a:t>
            </a:r>
            <a:r>
              <a:rPr lang="en-US" dirty="0" err="1"/>
              <a:t>en.wikipedia.org</a:t>
            </a:r>
            <a:r>
              <a:rPr lang="en-US" dirty="0"/>
              <a:t>/wiki/</a:t>
            </a:r>
            <a:r>
              <a:rPr lang="en-US" dirty="0" err="1"/>
              <a:t>Marco_Polo</a:t>
            </a:r>
            <a:endParaRPr lang="en-US" dirty="0"/>
          </a:p>
        </p:txBody>
      </p:sp>
    </p:spTree>
    <p:extLst>
      <p:ext uri="{BB962C8B-B14F-4D97-AF65-F5344CB8AC3E}">
        <p14:creationId xmlns:p14="http://schemas.microsoft.com/office/powerpoint/2010/main" val="4123353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96117"/>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England</a:t>
            </a:r>
            <a:endParaRPr lang="en-US" dirty="0"/>
          </a:p>
        </p:txBody>
      </p:sp>
      <p:sp>
        <p:nvSpPr>
          <p:cNvPr id="5" name="Rectangle 4"/>
          <p:cNvSpPr/>
          <p:nvPr/>
        </p:nvSpPr>
        <p:spPr>
          <a:xfrm>
            <a:off x="234461" y="2491154"/>
            <a:ext cx="4572000" cy="646331"/>
          </a:xfrm>
          <a:prstGeom prst="rect">
            <a:avLst/>
          </a:prstGeom>
        </p:spPr>
        <p:txBody>
          <a:bodyPr>
            <a:spAutoFit/>
          </a:bodyPr>
          <a:lstStyle/>
          <a:p>
            <a:r>
              <a:rPr lang="en-US" dirty="0" smtClean="0"/>
              <a:t>Rosalind Franklin worked in J.T. </a:t>
            </a:r>
            <a:r>
              <a:rPr lang="en-US" dirty="0" err="1" smtClean="0"/>
              <a:t>Randell's</a:t>
            </a:r>
            <a:r>
              <a:rPr lang="en-US" dirty="0" smtClean="0"/>
              <a:t> lab in King’s College in 1951.</a:t>
            </a:r>
            <a:endParaRPr lang="en-US" dirty="0"/>
          </a:p>
        </p:txBody>
      </p:sp>
      <p:pic>
        <p:nvPicPr>
          <p:cNvPr id="6" name="Picture 5" descr="19cbi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2923" y="1844823"/>
            <a:ext cx="2806700" cy="3695700"/>
          </a:xfrm>
          <a:prstGeom prst="rect">
            <a:avLst/>
          </a:prstGeom>
        </p:spPr>
      </p:pic>
      <p:sp>
        <p:nvSpPr>
          <p:cNvPr id="7" name="Rectangle 6"/>
          <p:cNvSpPr/>
          <p:nvPr/>
        </p:nvSpPr>
        <p:spPr>
          <a:xfrm>
            <a:off x="234461" y="3540761"/>
            <a:ext cx="4572000" cy="2585323"/>
          </a:xfrm>
          <a:prstGeom prst="rect">
            <a:avLst/>
          </a:prstGeom>
        </p:spPr>
        <p:txBody>
          <a:bodyPr>
            <a:spAutoFit/>
          </a:bodyPr>
          <a:lstStyle/>
          <a:p>
            <a:r>
              <a:rPr lang="en-US" dirty="0" smtClean="0"/>
              <a:t>This was where Franklin met Maurice Wilkins, who secretly shared Franklin’s high-resolution photos of crystallized DNA with Watson and Crick. These photos proved to Watson and Crick that DNA is, in fact, a double-helix. Unfortunately, she could not receive the Nobel Prize that was given to Watson, Crick, and Wilkins since she had died of cancer 4 years prior.</a:t>
            </a:r>
            <a:endParaRPr lang="en-US" dirty="0"/>
          </a:p>
        </p:txBody>
      </p:sp>
      <p:sp>
        <p:nvSpPr>
          <p:cNvPr id="9" name="Rectangle 8"/>
          <p:cNvSpPr/>
          <p:nvPr/>
        </p:nvSpPr>
        <p:spPr>
          <a:xfrm>
            <a:off x="5401156" y="5941418"/>
            <a:ext cx="3742844" cy="369332"/>
          </a:xfrm>
          <a:prstGeom prst="rect">
            <a:avLst/>
          </a:prstGeom>
        </p:spPr>
        <p:txBody>
          <a:bodyPr wrap="none">
            <a:spAutoFit/>
          </a:bodyPr>
          <a:lstStyle/>
          <a:p>
            <a:r>
              <a:rPr lang="en-US" dirty="0" smtClean="0"/>
              <a:t>http://</a:t>
            </a:r>
            <a:r>
              <a:rPr lang="en-US" dirty="0" err="1" smtClean="0"/>
              <a:t>www.dnaftb.org</a:t>
            </a:r>
            <a:r>
              <a:rPr lang="en-US" dirty="0" smtClean="0"/>
              <a:t>/19/bio-3.html</a:t>
            </a:r>
            <a:endParaRPr lang="en-US" dirty="0"/>
          </a:p>
        </p:txBody>
      </p:sp>
      <p:pic>
        <p:nvPicPr>
          <p:cNvPr id="2" name="Picture 1"/>
          <p:cNvPicPr>
            <a:picLocks noChangeAspect="1"/>
          </p:cNvPicPr>
          <p:nvPr/>
        </p:nvPicPr>
        <p:blipFill>
          <a:blip r:embed="rId3"/>
          <a:stretch>
            <a:fillRect/>
          </a:stretch>
        </p:blipFill>
        <p:spPr>
          <a:xfrm>
            <a:off x="0" y="0"/>
            <a:ext cx="2598165" cy="2598165"/>
          </a:xfrm>
          <a:prstGeom prst="rect">
            <a:avLst/>
          </a:prstGeom>
        </p:spPr>
      </p:pic>
    </p:spTree>
    <p:extLst>
      <p:ext uri="{BB962C8B-B14F-4D97-AF65-F5344CB8AC3E}">
        <p14:creationId xmlns:p14="http://schemas.microsoft.com/office/powerpoint/2010/main" val="1043750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Egypt</a:t>
            </a:r>
            <a:endParaRPr lang="en-US" dirty="0"/>
          </a:p>
        </p:txBody>
      </p:sp>
      <p:sp>
        <p:nvSpPr>
          <p:cNvPr id="4" name="Rectangle 3"/>
          <p:cNvSpPr/>
          <p:nvPr/>
        </p:nvSpPr>
        <p:spPr>
          <a:xfrm>
            <a:off x="3573701" y="2029984"/>
            <a:ext cx="4572000" cy="923330"/>
          </a:xfrm>
          <a:prstGeom prst="rect">
            <a:avLst/>
          </a:prstGeom>
        </p:spPr>
        <p:txBody>
          <a:bodyPr>
            <a:spAutoFit/>
          </a:bodyPr>
          <a:lstStyle/>
          <a:p>
            <a:r>
              <a:rPr lang="en-US" dirty="0"/>
              <a:t>As early as 3400 BC, Egyptians were placing a tax on beer produced in the ancient city of Memphis.</a:t>
            </a:r>
          </a:p>
        </p:txBody>
      </p:sp>
      <p:pic>
        <p:nvPicPr>
          <p:cNvPr id="5" name="Picture 4" descr="egypt-stamp-172039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32" y="-1"/>
            <a:ext cx="2721445" cy="2721445"/>
          </a:xfrm>
          <a:prstGeom prst="rect">
            <a:avLst/>
          </a:prstGeom>
        </p:spPr>
      </p:pic>
      <p:sp>
        <p:nvSpPr>
          <p:cNvPr id="6" name="Rectangle 5"/>
          <p:cNvSpPr/>
          <p:nvPr/>
        </p:nvSpPr>
        <p:spPr>
          <a:xfrm>
            <a:off x="153833" y="3426774"/>
            <a:ext cx="5296847" cy="2585323"/>
          </a:xfrm>
          <a:prstGeom prst="rect">
            <a:avLst/>
          </a:prstGeom>
        </p:spPr>
        <p:txBody>
          <a:bodyPr wrap="square">
            <a:spAutoFit/>
          </a:bodyPr>
          <a:lstStyle/>
          <a:p>
            <a:r>
              <a:rPr lang="en-US" dirty="0"/>
              <a:t>The basic ingredients of beer are water and a fermentable starch source such as malted barley. Most beer is fermented with a brewer's yeast and </a:t>
            </a:r>
            <a:r>
              <a:rPr lang="en-US" dirty="0" err="1"/>
              <a:t>flavoured</a:t>
            </a:r>
            <a:r>
              <a:rPr lang="en-US" dirty="0"/>
              <a:t> with hops</a:t>
            </a:r>
            <a:r>
              <a:rPr lang="en-US" dirty="0" smtClean="0"/>
              <a:t>. </a:t>
            </a:r>
            <a:r>
              <a:rPr lang="en-US" dirty="0"/>
              <a:t>Less widely used starch sources include millet, sorghum and cassava</a:t>
            </a:r>
            <a:r>
              <a:rPr lang="en-US" dirty="0" smtClean="0"/>
              <a:t>. </a:t>
            </a:r>
            <a:r>
              <a:rPr lang="en-US" dirty="0"/>
              <a:t>Secondary sources (adjuncts), such as maize (corn), rice, or sugar, may also be used, sometimes to reduce cost, or to add a feature, such as adding wheat to aid in retaining the foamy head of the beer.</a:t>
            </a:r>
          </a:p>
        </p:txBody>
      </p:sp>
      <p:sp>
        <p:nvSpPr>
          <p:cNvPr id="7" name="Rectangle 6"/>
          <p:cNvSpPr/>
          <p:nvPr/>
        </p:nvSpPr>
        <p:spPr>
          <a:xfrm>
            <a:off x="0" y="6469388"/>
            <a:ext cx="3787365" cy="369332"/>
          </a:xfrm>
          <a:prstGeom prst="rect">
            <a:avLst/>
          </a:prstGeom>
        </p:spPr>
        <p:txBody>
          <a:bodyPr wrap="none">
            <a:spAutoFit/>
          </a:bodyPr>
          <a:lstStyle/>
          <a:p>
            <a:r>
              <a:rPr lang="en-US" dirty="0"/>
              <a:t>https://</a:t>
            </a:r>
            <a:r>
              <a:rPr lang="en-US" dirty="0" err="1"/>
              <a:t>en.wikipedia.org</a:t>
            </a:r>
            <a:r>
              <a:rPr lang="en-US" dirty="0"/>
              <a:t>/wiki/Brewing</a:t>
            </a:r>
          </a:p>
        </p:txBody>
      </p:sp>
      <p:pic>
        <p:nvPicPr>
          <p:cNvPr id="8" name="Picture 7" descr="74269-004-ABB99B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996" y="3751468"/>
            <a:ext cx="3298631" cy="3087252"/>
          </a:xfrm>
          <a:prstGeom prst="rect">
            <a:avLst/>
          </a:prstGeom>
        </p:spPr>
      </p:pic>
    </p:spTree>
    <p:extLst>
      <p:ext uri="{BB962C8B-B14F-4D97-AF65-F5344CB8AC3E}">
        <p14:creationId xmlns:p14="http://schemas.microsoft.com/office/powerpoint/2010/main" val="506502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Greece</a:t>
            </a:r>
            <a:endParaRPr lang="en-US" dirty="0"/>
          </a:p>
        </p:txBody>
      </p:sp>
      <p:sp>
        <p:nvSpPr>
          <p:cNvPr id="4" name="Rectangle 3"/>
          <p:cNvSpPr/>
          <p:nvPr/>
        </p:nvSpPr>
        <p:spPr>
          <a:xfrm>
            <a:off x="3316272" y="1922887"/>
            <a:ext cx="4864709" cy="923330"/>
          </a:xfrm>
          <a:prstGeom prst="rect">
            <a:avLst/>
          </a:prstGeom>
        </p:spPr>
        <p:txBody>
          <a:bodyPr wrap="square">
            <a:spAutoFit/>
          </a:bodyPr>
          <a:lstStyle/>
          <a:p>
            <a:r>
              <a:rPr lang="en-US" dirty="0" smtClean="0"/>
              <a:t>Thee Greeks established </a:t>
            </a:r>
            <a:r>
              <a:rPr lang="en-US" dirty="0"/>
              <a:t>the first notable vineyards in regions bordering the </a:t>
            </a:r>
            <a:r>
              <a:rPr lang="en-US" dirty="0" err="1" smtClean="0"/>
              <a:t>mediterranean</a:t>
            </a:r>
            <a:r>
              <a:rPr lang="en-US" dirty="0" smtClean="0"/>
              <a:t> </a:t>
            </a:r>
            <a:r>
              <a:rPr lang="en-US" dirty="0"/>
              <a:t>Sea.</a:t>
            </a:r>
          </a:p>
        </p:txBody>
      </p:sp>
      <p:pic>
        <p:nvPicPr>
          <p:cNvPr id="6" name="Picture 5" descr="Stamp_Greece_195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62"/>
            <a:ext cx="3180039" cy="3687002"/>
          </a:xfrm>
          <a:prstGeom prst="rect">
            <a:avLst/>
          </a:prstGeom>
        </p:spPr>
      </p:pic>
      <p:pic>
        <p:nvPicPr>
          <p:cNvPr id="7" name="Picture 6"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696" y="3521840"/>
            <a:ext cx="4556304" cy="3032013"/>
          </a:xfrm>
          <a:prstGeom prst="rect">
            <a:avLst/>
          </a:prstGeom>
        </p:spPr>
      </p:pic>
    </p:spTree>
    <p:extLst>
      <p:ext uri="{BB962C8B-B14F-4D97-AF65-F5344CB8AC3E}">
        <p14:creationId xmlns:p14="http://schemas.microsoft.com/office/powerpoint/2010/main" val="1562709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6523" y="3361241"/>
            <a:ext cx="4572000" cy="923330"/>
          </a:xfrm>
          <a:prstGeom prst="rect">
            <a:avLst/>
          </a:prstGeom>
        </p:spPr>
        <p:txBody>
          <a:bodyPr>
            <a:spAutoFit/>
          </a:bodyPr>
          <a:lstStyle/>
          <a:p>
            <a:r>
              <a:rPr lang="en-US" dirty="0" smtClean="0"/>
              <a:t>Nearly 4 million hoofed animals infected with or exposed to foot-and-mouth disease in England in 2001 were incinerated and buried.</a:t>
            </a:r>
            <a:endParaRPr lang="en-US" dirty="0"/>
          </a:p>
        </p:txBody>
      </p:sp>
      <p:sp>
        <p:nvSpPr>
          <p:cNvPr id="5" name="Title 1"/>
          <p:cNvSpPr txBox="1">
            <a:spLocks/>
          </p:cNvSpPr>
          <p:nvPr/>
        </p:nvSpPr>
        <p:spPr>
          <a:xfrm>
            <a:off x="685800" y="196117"/>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England</a:t>
            </a:r>
            <a:endParaRPr lang="en-US" dirty="0"/>
          </a:p>
        </p:txBody>
      </p:sp>
      <p:pic>
        <p:nvPicPr>
          <p:cNvPr id="7" name="Picture 6" descr="220px-FMD_no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567" y="1666142"/>
            <a:ext cx="3586279" cy="2624504"/>
          </a:xfrm>
          <a:prstGeom prst="rect">
            <a:avLst/>
          </a:prstGeom>
        </p:spPr>
      </p:pic>
      <p:sp>
        <p:nvSpPr>
          <p:cNvPr id="8" name="Rectangle 7"/>
          <p:cNvSpPr/>
          <p:nvPr/>
        </p:nvSpPr>
        <p:spPr>
          <a:xfrm>
            <a:off x="5998308" y="4706258"/>
            <a:ext cx="3145692" cy="923330"/>
          </a:xfrm>
          <a:prstGeom prst="rect">
            <a:avLst/>
          </a:prstGeom>
        </p:spPr>
        <p:txBody>
          <a:bodyPr wrap="square">
            <a:spAutoFit/>
          </a:bodyPr>
          <a:lstStyle/>
          <a:p>
            <a:r>
              <a:rPr lang="en-US" dirty="0" smtClean="0"/>
              <a:t>https://</a:t>
            </a:r>
            <a:r>
              <a:rPr lang="en-US" dirty="0" err="1" smtClean="0"/>
              <a:t>en.wikipedia.org</a:t>
            </a:r>
            <a:r>
              <a:rPr lang="en-US" dirty="0" smtClean="0"/>
              <a:t>/wiki/2001_United_Kingdom_foot-and-mouth_outbreak</a:t>
            </a:r>
            <a:endParaRPr lang="en-US" dirty="0"/>
          </a:p>
        </p:txBody>
      </p:sp>
      <p:sp>
        <p:nvSpPr>
          <p:cNvPr id="9" name="Rectangle 8"/>
          <p:cNvSpPr/>
          <p:nvPr/>
        </p:nvSpPr>
        <p:spPr>
          <a:xfrm>
            <a:off x="316523" y="4613925"/>
            <a:ext cx="4572000" cy="2031325"/>
          </a:xfrm>
          <a:prstGeom prst="rect">
            <a:avLst/>
          </a:prstGeom>
        </p:spPr>
        <p:txBody>
          <a:bodyPr>
            <a:spAutoFit/>
          </a:bodyPr>
          <a:lstStyle/>
          <a:p>
            <a:r>
              <a:rPr lang="en-US" dirty="0" smtClean="0"/>
              <a:t>More than 10 million sheep and cattle were killed by owners, in order to stop the progression of the outbreak.  Sales of these animals were also banned until the disease was said to be eradicated. These extensive measures led to a halt of the disease around 2002.</a:t>
            </a:r>
            <a:endParaRPr lang="en-US" dirty="0"/>
          </a:p>
        </p:txBody>
      </p:sp>
      <p:pic>
        <p:nvPicPr>
          <p:cNvPr id="3" name="Picture 2"/>
          <p:cNvPicPr>
            <a:picLocks noChangeAspect="1"/>
          </p:cNvPicPr>
          <p:nvPr/>
        </p:nvPicPr>
        <p:blipFill>
          <a:blip r:embed="rId3"/>
          <a:stretch>
            <a:fillRect/>
          </a:stretch>
        </p:blipFill>
        <p:spPr>
          <a:xfrm>
            <a:off x="0" y="0"/>
            <a:ext cx="2416127" cy="2876342"/>
          </a:xfrm>
          <a:prstGeom prst="rect">
            <a:avLst/>
          </a:prstGeom>
        </p:spPr>
      </p:pic>
    </p:spTree>
    <p:extLst>
      <p:ext uri="{BB962C8B-B14F-4D97-AF65-F5344CB8AC3E}">
        <p14:creationId xmlns:p14="http://schemas.microsoft.com/office/powerpoint/2010/main" val="2049627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Ireland</a:t>
            </a:r>
            <a:r>
              <a:rPr lang="en-US" dirty="0"/>
              <a:t> </a:t>
            </a:r>
          </a:p>
        </p:txBody>
      </p:sp>
      <p:sp>
        <p:nvSpPr>
          <p:cNvPr id="3" name="Content Placeholder 2"/>
          <p:cNvSpPr>
            <a:spLocks noGrp="1"/>
          </p:cNvSpPr>
          <p:nvPr>
            <p:ph idx="1"/>
          </p:nvPr>
        </p:nvSpPr>
        <p:spPr>
          <a:xfrm>
            <a:off x="3652860" y="1601484"/>
            <a:ext cx="5033940" cy="1554995"/>
          </a:xfrm>
        </p:spPr>
        <p:txBody>
          <a:bodyPr>
            <a:normAutofit/>
          </a:bodyPr>
          <a:lstStyle/>
          <a:p>
            <a:r>
              <a:rPr lang="en-US" sz="1800" dirty="0">
                <a:solidFill>
                  <a:srgbClr val="000000"/>
                </a:solidFill>
                <a:ea typeface="Calibri"/>
                <a:cs typeface="Calibri"/>
              </a:rPr>
              <a:t>Almost all </a:t>
            </a:r>
            <a:r>
              <a:rPr lang="en-US" sz="1800" dirty="0" smtClean="0">
                <a:solidFill>
                  <a:srgbClr val="000000"/>
                </a:solidFill>
                <a:ea typeface="Calibri"/>
                <a:cs typeface="Calibri"/>
              </a:rPr>
              <a:t>potato </a:t>
            </a:r>
            <a:r>
              <a:rPr lang="en-US" sz="1800" dirty="0">
                <a:solidFill>
                  <a:srgbClr val="000000"/>
                </a:solidFill>
                <a:ea typeface="Calibri"/>
                <a:cs typeface="Calibri"/>
              </a:rPr>
              <a:t>crops were destroyed because of </a:t>
            </a:r>
            <a:r>
              <a:rPr lang="en-US" sz="1800" i="1" dirty="0" err="1">
                <a:solidFill>
                  <a:srgbClr val="000000"/>
                </a:solidFill>
                <a:ea typeface="Calibri"/>
                <a:cs typeface="Calibri"/>
              </a:rPr>
              <a:t>Phytophthora</a:t>
            </a:r>
            <a:r>
              <a:rPr lang="en-US" sz="1800" i="1" dirty="0">
                <a:solidFill>
                  <a:srgbClr val="000000"/>
                </a:solidFill>
                <a:ea typeface="Calibri"/>
                <a:cs typeface="Calibri"/>
              </a:rPr>
              <a:t> </a:t>
            </a:r>
            <a:r>
              <a:rPr lang="en-US" sz="1800" i="1" dirty="0" err="1">
                <a:solidFill>
                  <a:srgbClr val="000000"/>
                </a:solidFill>
                <a:ea typeface="Calibri"/>
                <a:cs typeface="Calibri"/>
              </a:rPr>
              <a:t>infestans</a:t>
            </a:r>
            <a:r>
              <a:rPr lang="en-US" sz="1800" i="1" dirty="0">
                <a:solidFill>
                  <a:srgbClr val="000000"/>
                </a:solidFill>
                <a:ea typeface="Calibri"/>
                <a:cs typeface="Calibri"/>
              </a:rPr>
              <a:t> </a:t>
            </a:r>
            <a:r>
              <a:rPr lang="en-US" sz="1800" dirty="0">
                <a:solidFill>
                  <a:srgbClr val="000000"/>
                </a:solidFill>
                <a:ea typeface="Calibri"/>
                <a:cs typeface="Calibri"/>
              </a:rPr>
              <a:t>causing late blight of </a:t>
            </a:r>
            <a:r>
              <a:rPr lang="en-US" sz="1800" dirty="0" smtClean="0">
                <a:solidFill>
                  <a:srgbClr val="000000"/>
                </a:solidFill>
                <a:ea typeface="Calibri"/>
                <a:cs typeface="Calibri"/>
              </a:rPr>
              <a:t>potatoes. </a:t>
            </a:r>
          </a:p>
        </p:txBody>
      </p:sp>
      <p:sp>
        <p:nvSpPr>
          <p:cNvPr id="4" name="Rectangle 3"/>
          <p:cNvSpPr/>
          <p:nvPr/>
        </p:nvSpPr>
        <p:spPr>
          <a:xfrm>
            <a:off x="169061" y="6126163"/>
            <a:ext cx="4572000" cy="646331"/>
          </a:xfrm>
          <a:prstGeom prst="rect">
            <a:avLst/>
          </a:prstGeom>
        </p:spPr>
        <p:txBody>
          <a:bodyPr>
            <a:spAutoFit/>
          </a:bodyPr>
          <a:lstStyle/>
          <a:p>
            <a:r>
              <a:rPr lang="en-US" dirty="0"/>
              <a:t>http://</a:t>
            </a:r>
            <a:r>
              <a:rPr lang="en-US" dirty="0" err="1"/>
              <a:t>www.britannica.com</a:t>
            </a:r>
            <a:r>
              <a:rPr lang="en-US" dirty="0"/>
              <a:t>/event/Great-Famine-Irish-history</a:t>
            </a:r>
          </a:p>
        </p:txBody>
      </p:sp>
      <p:sp>
        <p:nvSpPr>
          <p:cNvPr id="5" name="Rectangle 4"/>
          <p:cNvSpPr/>
          <p:nvPr/>
        </p:nvSpPr>
        <p:spPr>
          <a:xfrm>
            <a:off x="169061" y="3387102"/>
            <a:ext cx="3741058" cy="2585323"/>
          </a:xfrm>
          <a:prstGeom prst="rect">
            <a:avLst/>
          </a:prstGeom>
        </p:spPr>
        <p:txBody>
          <a:bodyPr wrap="square">
            <a:spAutoFit/>
          </a:bodyPr>
          <a:lstStyle/>
          <a:p>
            <a:pPr marL="285750" indent="-285750">
              <a:buFont typeface="Arial"/>
              <a:buChar char="•"/>
            </a:pPr>
            <a:r>
              <a:rPr lang="en-US" dirty="0">
                <a:solidFill>
                  <a:srgbClr val="000000"/>
                </a:solidFill>
                <a:ea typeface="Calibri"/>
                <a:cs typeface="Calibri"/>
              </a:rPr>
              <a:t>Over 1 million Irish people died of starvation and many more left the country. Ireland was vulnerable to famine since they relied heavily on</a:t>
            </a:r>
            <a:r>
              <a:rPr lang="en-US" dirty="0"/>
              <a:t> just one or two high-yielding types of potato, which greatly reduced the genetic variety that ordinarily prevents the decimation of an entire crop by disease. </a:t>
            </a:r>
            <a:endParaRPr lang="en-US" dirty="0"/>
          </a:p>
        </p:txBody>
      </p:sp>
      <p:pic>
        <p:nvPicPr>
          <p:cNvPr id="6" name="Picture 5"/>
          <p:cNvPicPr>
            <a:picLocks noChangeAspect="1"/>
          </p:cNvPicPr>
          <p:nvPr/>
        </p:nvPicPr>
        <p:blipFill>
          <a:blip r:embed="rId2"/>
          <a:stretch>
            <a:fillRect/>
          </a:stretch>
        </p:blipFill>
        <p:spPr>
          <a:xfrm>
            <a:off x="4369149" y="3589145"/>
            <a:ext cx="4510254" cy="2537018"/>
          </a:xfrm>
          <a:prstGeom prst="rect">
            <a:avLst/>
          </a:prstGeom>
        </p:spPr>
      </p:pic>
      <p:pic>
        <p:nvPicPr>
          <p:cNvPr id="7" name="Picture 6"/>
          <p:cNvPicPr>
            <a:picLocks noChangeAspect="1"/>
          </p:cNvPicPr>
          <p:nvPr/>
        </p:nvPicPr>
        <p:blipFill>
          <a:blip r:embed="rId3"/>
          <a:stretch>
            <a:fillRect/>
          </a:stretch>
        </p:blipFill>
        <p:spPr>
          <a:xfrm>
            <a:off x="0" y="51599"/>
            <a:ext cx="2732077" cy="2732077"/>
          </a:xfrm>
          <a:prstGeom prst="rect">
            <a:avLst/>
          </a:prstGeom>
        </p:spPr>
      </p:pic>
    </p:spTree>
    <p:extLst>
      <p:ext uri="{BB962C8B-B14F-4D97-AF65-F5344CB8AC3E}">
        <p14:creationId xmlns:p14="http://schemas.microsoft.com/office/powerpoint/2010/main" val="2314518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ea typeface="Calibri"/>
                <a:cs typeface="Calibri"/>
              </a:rPr>
              <a:t>Scotland</a:t>
            </a:r>
            <a:endParaRPr lang="en-US" dirty="0"/>
          </a:p>
        </p:txBody>
      </p:sp>
      <p:sp>
        <p:nvSpPr>
          <p:cNvPr id="3" name="Content Placeholder 2"/>
          <p:cNvSpPr>
            <a:spLocks noGrp="1"/>
          </p:cNvSpPr>
          <p:nvPr>
            <p:ph idx="1"/>
          </p:nvPr>
        </p:nvSpPr>
        <p:spPr>
          <a:xfrm>
            <a:off x="192605" y="2041229"/>
            <a:ext cx="4623044" cy="1098897"/>
          </a:xfrm>
        </p:spPr>
        <p:txBody>
          <a:bodyPr>
            <a:normAutofit/>
          </a:bodyPr>
          <a:lstStyle/>
          <a:p>
            <a:pPr marL="0" indent="0">
              <a:buNone/>
            </a:pPr>
            <a:r>
              <a:rPr lang="en-US" sz="1800" dirty="0">
                <a:solidFill>
                  <a:srgbClr val="000000"/>
                </a:solidFill>
                <a:ea typeface="Calibri"/>
                <a:cs typeface="Calibri"/>
              </a:rPr>
              <a:t>In 1865, Joseph Lister used carbolic acid spray in surgery to prevent infection.</a:t>
            </a:r>
            <a:endParaRPr lang="en-US" sz="1800" dirty="0"/>
          </a:p>
        </p:txBody>
      </p:sp>
      <p:sp>
        <p:nvSpPr>
          <p:cNvPr id="4" name="Rectangle 3"/>
          <p:cNvSpPr/>
          <p:nvPr/>
        </p:nvSpPr>
        <p:spPr>
          <a:xfrm>
            <a:off x="133291" y="3587562"/>
            <a:ext cx="4572000" cy="2585323"/>
          </a:xfrm>
          <a:prstGeom prst="rect">
            <a:avLst/>
          </a:prstGeom>
        </p:spPr>
        <p:txBody>
          <a:bodyPr>
            <a:spAutoFit/>
          </a:bodyPr>
          <a:lstStyle/>
          <a:p>
            <a:r>
              <a:rPr lang="en-US" dirty="0"/>
              <a:t>Pasteur had used heat and filters to eliminate the germs in the wine, but these techniques were not suitable for use with human flesh. Instead, Lister needed to find a suitable chemical to kill the germs</a:t>
            </a:r>
            <a:r>
              <a:rPr lang="en-US" dirty="0" smtClean="0"/>
              <a:t>. Lister </a:t>
            </a:r>
            <a:r>
              <a:rPr lang="en-US" dirty="0"/>
              <a:t>used carbolic acid to wash his hands, his instruments, and the bandages used in the operation. He published his findings in the medical journal, </a:t>
            </a:r>
            <a:r>
              <a:rPr lang="en-US" i="1" dirty="0"/>
              <a:t>The Lancet</a:t>
            </a:r>
            <a:r>
              <a:rPr lang="en-US" dirty="0"/>
              <a:t>, in 1867.</a:t>
            </a:r>
            <a:endParaRPr lang="en-US" dirty="0"/>
          </a:p>
        </p:txBody>
      </p:sp>
      <p:sp>
        <p:nvSpPr>
          <p:cNvPr id="5" name="Rectangle 4"/>
          <p:cNvSpPr/>
          <p:nvPr/>
        </p:nvSpPr>
        <p:spPr>
          <a:xfrm>
            <a:off x="5012993" y="5934670"/>
            <a:ext cx="4572000" cy="923330"/>
          </a:xfrm>
          <a:prstGeom prst="rect">
            <a:avLst/>
          </a:prstGeom>
        </p:spPr>
        <p:txBody>
          <a:bodyPr>
            <a:spAutoFit/>
          </a:bodyPr>
          <a:lstStyle/>
          <a:p>
            <a:r>
              <a:rPr lang="en-US" dirty="0"/>
              <a:t>https://</a:t>
            </a:r>
            <a:r>
              <a:rPr lang="en-US" dirty="0" err="1"/>
              <a:t>answersingenesis.org</a:t>
            </a:r>
            <a:r>
              <a:rPr lang="en-US" dirty="0"/>
              <a:t>/creation-scientists/joseph-</a:t>
            </a:r>
            <a:r>
              <a:rPr lang="en-US" dirty="0" err="1"/>
              <a:t>lister</a:t>
            </a:r>
            <a:r>
              <a:rPr lang="en-US" dirty="0"/>
              <a:t>-father-of-modern-surgery/</a:t>
            </a:r>
          </a:p>
        </p:txBody>
      </p:sp>
      <p:pic>
        <p:nvPicPr>
          <p:cNvPr id="6" name="Picture 5"/>
          <p:cNvPicPr>
            <a:picLocks noChangeAspect="1"/>
          </p:cNvPicPr>
          <p:nvPr/>
        </p:nvPicPr>
        <p:blipFill>
          <a:blip r:embed="rId2"/>
          <a:stretch>
            <a:fillRect/>
          </a:stretch>
        </p:blipFill>
        <p:spPr>
          <a:xfrm>
            <a:off x="4793956" y="2353926"/>
            <a:ext cx="4328546" cy="2467271"/>
          </a:xfrm>
          <a:prstGeom prst="rect">
            <a:avLst/>
          </a:prstGeom>
        </p:spPr>
      </p:pic>
      <p:pic>
        <p:nvPicPr>
          <p:cNvPr id="7" name="Picture 6"/>
          <p:cNvPicPr>
            <a:picLocks noChangeAspect="1"/>
          </p:cNvPicPr>
          <p:nvPr/>
        </p:nvPicPr>
        <p:blipFill>
          <a:blip r:embed="rId3"/>
          <a:stretch>
            <a:fillRect/>
          </a:stretch>
        </p:blipFill>
        <p:spPr>
          <a:xfrm>
            <a:off x="0" y="-1"/>
            <a:ext cx="3345156" cy="1869963"/>
          </a:xfrm>
          <a:prstGeom prst="rect">
            <a:avLst/>
          </a:prstGeom>
        </p:spPr>
      </p:pic>
    </p:spTree>
    <p:extLst>
      <p:ext uri="{BB962C8B-B14F-4D97-AF65-F5344CB8AC3E}">
        <p14:creationId xmlns:p14="http://schemas.microsoft.com/office/powerpoint/2010/main" val="209973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France</a:t>
            </a:r>
            <a:r>
              <a:rPr lang="en-US" dirty="0"/>
              <a:t> </a:t>
            </a:r>
          </a:p>
        </p:txBody>
      </p:sp>
      <p:sp>
        <p:nvSpPr>
          <p:cNvPr id="3" name="Content Placeholder 2"/>
          <p:cNvSpPr>
            <a:spLocks noGrp="1"/>
          </p:cNvSpPr>
          <p:nvPr>
            <p:ph idx="1"/>
          </p:nvPr>
        </p:nvSpPr>
        <p:spPr>
          <a:xfrm>
            <a:off x="2977565" y="1600200"/>
            <a:ext cx="5401312" cy="3956765"/>
          </a:xfrm>
        </p:spPr>
        <p:txBody>
          <a:bodyPr>
            <a:normAutofit/>
          </a:bodyPr>
          <a:lstStyle/>
          <a:p>
            <a:pPr marL="0" indent="0">
              <a:buNone/>
            </a:pPr>
            <a:r>
              <a:rPr lang="en-US" sz="1800" dirty="0" smtClean="0">
                <a:solidFill>
                  <a:srgbClr val="000000"/>
                </a:solidFill>
                <a:ea typeface="Calibri"/>
                <a:cs typeface="Calibri"/>
              </a:rPr>
              <a:t>Louis </a:t>
            </a:r>
            <a:r>
              <a:rPr lang="en-US" sz="1800" dirty="0">
                <a:solidFill>
                  <a:srgbClr val="000000"/>
                </a:solidFill>
                <a:ea typeface="Calibri"/>
                <a:cs typeface="Calibri"/>
              </a:rPr>
              <a:t>Pasteur was born </a:t>
            </a:r>
            <a:r>
              <a:rPr lang="en-US" sz="1800" dirty="0" smtClean="0">
                <a:solidFill>
                  <a:srgbClr val="000000"/>
                </a:solidFill>
                <a:ea typeface="Calibri"/>
                <a:cs typeface="Calibri"/>
              </a:rPr>
              <a:t>here in 1822. </a:t>
            </a:r>
            <a:r>
              <a:rPr lang="en-US" sz="1800" dirty="0">
                <a:solidFill>
                  <a:srgbClr val="000000"/>
                </a:solidFill>
                <a:ea typeface="Calibri"/>
                <a:cs typeface="Calibri"/>
              </a:rPr>
              <a:t>He found the "germ theory of disease"</a:t>
            </a:r>
            <a:r>
              <a:rPr lang="en-US" sz="1800" dirty="0" smtClean="0">
                <a:solidFill>
                  <a:srgbClr val="000000"/>
                </a:solidFill>
                <a:ea typeface="Calibri"/>
                <a:cs typeface="Calibri"/>
              </a:rPr>
              <a:t>. </a:t>
            </a:r>
            <a:endParaRPr lang="en-US" sz="1800" dirty="0"/>
          </a:p>
        </p:txBody>
      </p:sp>
      <p:sp>
        <p:nvSpPr>
          <p:cNvPr id="4" name="Rectangle 3"/>
          <p:cNvSpPr/>
          <p:nvPr/>
        </p:nvSpPr>
        <p:spPr>
          <a:xfrm>
            <a:off x="457200" y="3383601"/>
            <a:ext cx="4572000" cy="2031325"/>
          </a:xfrm>
          <a:prstGeom prst="rect">
            <a:avLst/>
          </a:prstGeom>
        </p:spPr>
        <p:txBody>
          <a:bodyPr>
            <a:spAutoFit/>
          </a:bodyPr>
          <a:lstStyle/>
          <a:p>
            <a:r>
              <a:rPr lang="en-US" dirty="0"/>
              <a:t>The germ theory of disease states that some diseases are caused by microorganisms. These small organisms, too small to see without magnification, invade humans, animals, and other living hosts. Their growth and reproduction within their hosts can cause a disease.</a:t>
            </a:r>
          </a:p>
        </p:txBody>
      </p:sp>
      <p:pic>
        <p:nvPicPr>
          <p:cNvPr id="5" name="Picture 4" descr="sear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60173" cy="2773203"/>
          </a:xfrm>
          <a:prstGeom prst="rect">
            <a:avLst/>
          </a:prstGeom>
        </p:spPr>
      </p:pic>
      <p:pic>
        <p:nvPicPr>
          <p:cNvPr id="6" name="Picture 5" descr="ur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020" y="3249020"/>
            <a:ext cx="3608980" cy="3608980"/>
          </a:xfrm>
          <a:prstGeom prst="rect">
            <a:avLst/>
          </a:prstGeom>
        </p:spPr>
      </p:pic>
      <p:sp>
        <p:nvSpPr>
          <p:cNvPr id="7" name="Rectangle 6"/>
          <p:cNvSpPr/>
          <p:nvPr/>
        </p:nvSpPr>
        <p:spPr>
          <a:xfrm>
            <a:off x="963020" y="6211669"/>
            <a:ext cx="4572000" cy="646331"/>
          </a:xfrm>
          <a:prstGeom prst="rect">
            <a:avLst/>
          </a:prstGeom>
        </p:spPr>
        <p:txBody>
          <a:bodyPr>
            <a:spAutoFit/>
          </a:bodyPr>
          <a:lstStyle/>
          <a:p>
            <a:r>
              <a:rPr lang="en-US" dirty="0"/>
              <a:t>https://</a:t>
            </a:r>
            <a:r>
              <a:rPr lang="en-US" dirty="0" err="1"/>
              <a:t>en.wikipedia.org</a:t>
            </a:r>
            <a:r>
              <a:rPr lang="en-US" dirty="0"/>
              <a:t>/wiki/</a:t>
            </a:r>
            <a:r>
              <a:rPr lang="en-US" dirty="0" err="1"/>
              <a:t>Germ_theory_of_disease</a:t>
            </a:r>
            <a:endParaRPr lang="en-US" dirty="0"/>
          </a:p>
        </p:txBody>
      </p:sp>
    </p:spTree>
    <p:extLst>
      <p:ext uri="{BB962C8B-B14F-4D97-AF65-F5344CB8AC3E}">
        <p14:creationId xmlns:p14="http://schemas.microsoft.com/office/powerpoint/2010/main" val="67070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a:t>
            </a:r>
            <a:endParaRPr lang="en-US" dirty="0"/>
          </a:p>
        </p:txBody>
      </p:sp>
      <p:sp>
        <p:nvSpPr>
          <p:cNvPr id="4" name="Rectangle 3"/>
          <p:cNvSpPr/>
          <p:nvPr/>
        </p:nvSpPr>
        <p:spPr>
          <a:xfrm>
            <a:off x="2869545" y="1763911"/>
            <a:ext cx="5817255" cy="923330"/>
          </a:xfrm>
          <a:prstGeom prst="rect">
            <a:avLst/>
          </a:prstGeom>
        </p:spPr>
        <p:txBody>
          <a:bodyPr wrap="square">
            <a:spAutoFit/>
          </a:bodyPr>
          <a:lstStyle/>
          <a:p>
            <a:r>
              <a:rPr lang="en-US" dirty="0">
                <a:solidFill>
                  <a:srgbClr val="000000"/>
                </a:solidFill>
                <a:ea typeface="Calibri"/>
                <a:cs typeface="Calibri"/>
              </a:rPr>
              <a:t>Masaki Ogata was born here in 1964. </a:t>
            </a:r>
            <a:r>
              <a:rPr lang="en-US" dirty="0" smtClean="0"/>
              <a:t>He </a:t>
            </a:r>
            <a:r>
              <a:rPr lang="en-US" dirty="0"/>
              <a:t>reported that rat fleas transmit bubonic plague, thereby solving the </a:t>
            </a:r>
            <a:r>
              <a:rPr lang="en-US" dirty="0" smtClean="0"/>
              <a:t>centuries old </a:t>
            </a:r>
            <a:r>
              <a:rPr lang="en-US" dirty="0"/>
              <a:t>mystery of how plague spread.</a:t>
            </a:r>
          </a:p>
        </p:txBody>
      </p:sp>
      <p:pic>
        <p:nvPicPr>
          <p:cNvPr id="6" name="Picture 5"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9700" y="4787900"/>
            <a:ext cx="3924300" cy="2070100"/>
          </a:xfrm>
          <a:prstGeom prst="rect">
            <a:avLst/>
          </a:prstGeom>
        </p:spPr>
      </p:pic>
      <p:pic>
        <p:nvPicPr>
          <p:cNvPr id="7" name="Picture 6"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616200" cy="3060700"/>
          </a:xfrm>
          <a:prstGeom prst="rect">
            <a:avLst/>
          </a:prstGeom>
        </p:spPr>
      </p:pic>
      <p:sp>
        <p:nvSpPr>
          <p:cNvPr id="8" name="Rectangle 7"/>
          <p:cNvSpPr/>
          <p:nvPr/>
        </p:nvSpPr>
        <p:spPr>
          <a:xfrm>
            <a:off x="330200" y="3633738"/>
            <a:ext cx="4572000" cy="2308324"/>
          </a:xfrm>
          <a:prstGeom prst="rect">
            <a:avLst/>
          </a:prstGeom>
        </p:spPr>
        <p:txBody>
          <a:bodyPr>
            <a:spAutoFit/>
          </a:bodyPr>
          <a:lstStyle/>
          <a:p>
            <a:r>
              <a:rPr lang="en-US" dirty="0"/>
              <a:t>Bubonic plague is one of three types of bacterial infection caused by Yersinia </a:t>
            </a:r>
            <a:r>
              <a:rPr lang="en-US" dirty="0" err="1"/>
              <a:t>pestis</a:t>
            </a:r>
            <a:r>
              <a:rPr lang="en-US" dirty="0" smtClean="0"/>
              <a:t>. </a:t>
            </a:r>
            <a:r>
              <a:rPr lang="en-US" dirty="0"/>
              <a:t>Three to seven days after exposure to the bacteria flu like symptoms develop. This includes fever, headaches, and vomiting</a:t>
            </a:r>
            <a:r>
              <a:rPr lang="en-US" dirty="0" smtClean="0"/>
              <a:t>. </a:t>
            </a:r>
            <a:r>
              <a:rPr lang="en-US" dirty="0"/>
              <a:t>Swollen and painful lymph nodes occur in the area closest to where the bacteria entered the skin</a:t>
            </a:r>
          </a:p>
        </p:txBody>
      </p:sp>
      <p:sp>
        <p:nvSpPr>
          <p:cNvPr id="9" name="Rectangle 8"/>
          <p:cNvSpPr/>
          <p:nvPr/>
        </p:nvSpPr>
        <p:spPr>
          <a:xfrm>
            <a:off x="827845" y="6469388"/>
            <a:ext cx="4524834" cy="369332"/>
          </a:xfrm>
          <a:prstGeom prst="rect">
            <a:avLst/>
          </a:prstGeom>
        </p:spPr>
        <p:txBody>
          <a:bodyPr wrap="none">
            <a:spAutoFit/>
          </a:bodyPr>
          <a:lstStyle/>
          <a:p>
            <a:r>
              <a:rPr lang="en-US" dirty="0"/>
              <a:t>https://</a:t>
            </a:r>
            <a:r>
              <a:rPr lang="en-US" dirty="0" err="1"/>
              <a:t>en.wikipedia.org</a:t>
            </a:r>
            <a:r>
              <a:rPr lang="en-US" dirty="0"/>
              <a:t>/wiki/</a:t>
            </a:r>
            <a:r>
              <a:rPr lang="en-US" dirty="0" err="1"/>
              <a:t>Bubonic_plague</a:t>
            </a:r>
            <a:endParaRPr lang="en-US" dirty="0"/>
          </a:p>
        </p:txBody>
      </p:sp>
    </p:spTree>
    <p:extLst>
      <p:ext uri="{BB962C8B-B14F-4D97-AF65-F5344CB8AC3E}">
        <p14:creationId xmlns:p14="http://schemas.microsoft.com/office/powerpoint/2010/main" val="3248774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ea typeface="Calibri"/>
                <a:cs typeface="Calibri"/>
              </a:rPr>
              <a:t>Sweden</a:t>
            </a:r>
            <a:endParaRPr lang="en-US" dirty="0"/>
          </a:p>
        </p:txBody>
      </p:sp>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1424" y="3633300"/>
            <a:ext cx="2652576" cy="3224700"/>
          </a:xfrm>
          <a:prstGeom prst="rect">
            <a:avLst/>
          </a:prstGeom>
        </p:spPr>
      </p:pic>
      <p:sp>
        <p:nvSpPr>
          <p:cNvPr id="6" name="Rectangle 5"/>
          <p:cNvSpPr/>
          <p:nvPr/>
        </p:nvSpPr>
        <p:spPr>
          <a:xfrm>
            <a:off x="2451923" y="1964430"/>
            <a:ext cx="6491424" cy="646331"/>
          </a:xfrm>
          <a:prstGeom prst="rect">
            <a:avLst/>
          </a:prstGeom>
        </p:spPr>
        <p:txBody>
          <a:bodyPr wrap="square">
            <a:spAutoFit/>
          </a:bodyPr>
          <a:lstStyle/>
          <a:p>
            <a:r>
              <a:rPr lang="en-US" dirty="0" err="1">
                <a:solidFill>
                  <a:srgbClr val="000000"/>
                </a:solidFill>
                <a:ea typeface="Calibri"/>
                <a:cs typeface="Calibri"/>
              </a:rPr>
              <a:t>Carolus</a:t>
            </a:r>
            <a:r>
              <a:rPr lang="en-US" dirty="0">
                <a:solidFill>
                  <a:srgbClr val="000000"/>
                </a:solidFill>
                <a:ea typeface="Calibri"/>
                <a:cs typeface="Calibri"/>
              </a:rPr>
              <a:t> </a:t>
            </a:r>
            <a:r>
              <a:rPr lang="en-US" dirty="0" err="1">
                <a:solidFill>
                  <a:srgbClr val="000000"/>
                </a:solidFill>
                <a:ea typeface="Calibri"/>
                <a:cs typeface="Calibri"/>
              </a:rPr>
              <a:t>Linnaelus</a:t>
            </a:r>
            <a:r>
              <a:rPr lang="en-US" dirty="0">
                <a:solidFill>
                  <a:srgbClr val="000000"/>
                </a:solidFill>
                <a:ea typeface="Calibri"/>
                <a:cs typeface="Calibri"/>
              </a:rPr>
              <a:t> was born here in </a:t>
            </a:r>
            <a:r>
              <a:rPr lang="en-US" dirty="0" smtClean="0">
                <a:solidFill>
                  <a:srgbClr val="000000"/>
                </a:solidFill>
                <a:ea typeface="Calibri"/>
                <a:cs typeface="Calibri"/>
              </a:rPr>
              <a:t>1701. </a:t>
            </a:r>
            <a:r>
              <a:rPr lang="en-US" dirty="0" smtClean="0"/>
              <a:t>He </a:t>
            </a:r>
            <a:r>
              <a:rPr lang="en-US" dirty="0"/>
              <a:t>devised the formal two-part naming system we use to classify all </a:t>
            </a:r>
            <a:r>
              <a:rPr lang="en-US" dirty="0" err="1"/>
              <a:t>lifeforms</a:t>
            </a:r>
            <a:r>
              <a:rPr lang="en-US" dirty="0"/>
              <a:t>.</a:t>
            </a:r>
          </a:p>
        </p:txBody>
      </p:sp>
      <p:sp>
        <p:nvSpPr>
          <p:cNvPr id="7" name="Rectangle 6"/>
          <p:cNvSpPr/>
          <p:nvPr/>
        </p:nvSpPr>
        <p:spPr>
          <a:xfrm>
            <a:off x="194036" y="3284774"/>
            <a:ext cx="5503599" cy="2308324"/>
          </a:xfrm>
          <a:prstGeom prst="rect">
            <a:avLst/>
          </a:prstGeom>
        </p:spPr>
        <p:txBody>
          <a:bodyPr wrap="square">
            <a:spAutoFit/>
          </a:bodyPr>
          <a:lstStyle/>
          <a:p>
            <a:r>
              <a:rPr lang="en-US" dirty="0"/>
              <a:t>The classification of </a:t>
            </a:r>
            <a:r>
              <a:rPr lang="en-US" dirty="0" err="1"/>
              <a:t>lifeforms</a:t>
            </a:r>
            <a:r>
              <a:rPr lang="en-US" dirty="0"/>
              <a:t> is called taxonomy. Linnaeus classified living things by looking for similarities. For example he would look at the teeth of different mammals to decide if they were related. In modern times, DNA is used to classify </a:t>
            </a:r>
            <a:r>
              <a:rPr lang="en-US" dirty="0" err="1"/>
              <a:t>lifeforms</a:t>
            </a:r>
            <a:r>
              <a:rPr lang="en-US" dirty="0"/>
              <a:t>. In the case of fossils, where no DNA is present, scientists still use similarities between fossils – and between fossils and current </a:t>
            </a:r>
            <a:r>
              <a:rPr lang="en-US" dirty="0" err="1"/>
              <a:t>lifeforms</a:t>
            </a:r>
            <a:r>
              <a:rPr lang="en-US" dirty="0"/>
              <a:t> – to classify them.</a:t>
            </a:r>
          </a:p>
        </p:txBody>
      </p:sp>
      <p:sp>
        <p:nvSpPr>
          <p:cNvPr id="8" name="Rectangle 7"/>
          <p:cNvSpPr/>
          <p:nvPr/>
        </p:nvSpPr>
        <p:spPr>
          <a:xfrm>
            <a:off x="1756807" y="6051909"/>
            <a:ext cx="4572000" cy="646331"/>
          </a:xfrm>
          <a:prstGeom prst="rect">
            <a:avLst/>
          </a:prstGeom>
        </p:spPr>
        <p:txBody>
          <a:bodyPr>
            <a:spAutoFit/>
          </a:bodyPr>
          <a:lstStyle/>
          <a:p>
            <a:r>
              <a:rPr lang="en-US" dirty="0"/>
              <a:t>http://</a:t>
            </a:r>
            <a:r>
              <a:rPr lang="en-US" dirty="0" err="1"/>
              <a:t>www.famousscientists.org</a:t>
            </a:r>
            <a:r>
              <a:rPr lang="en-US" dirty="0"/>
              <a:t>/</a:t>
            </a:r>
            <a:r>
              <a:rPr lang="en-US" dirty="0" err="1"/>
              <a:t>carolus-linnaeus</a:t>
            </a:r>
            <a:r>
              <a:rPr lang="en-US" dirty="0"/>
              <a:t>/</a:t>
            </a:r>
          </a:p>
        </p:txBody>
      </p:sp>
      <p:pic>
        <p:nvPicPr>
          <p:cNvPr id="9" name="Picture 8" descr="220px-StampSweden1879Scott33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195377" cy="2454831"/>
          </a:xfrm>
          <a:prstGeom prst="rect">
            <a:avLst/>
          </a:prstGeom>
        </p:spPr>
      </p:pic>
    </p:spTree>
    <p:extLst>
      <p:ext uri="{BB962C8B-B14F-4D97-AF65-F5344CB8AC3E}">
        <p14:creationId xmlns:p14="http://schemas.microsoft.com/office/powerpoint/2010/main" val="3635298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Germany</a:t>
            </a:r>
            <a:endParaRPr lang="en-US" dirty="0"/>
          </a:p>
        </p:txBody>
      </p:sp>
      <p:sp>
        <p:nvSpPr>
          <p:cNvPr id="3" name="Content Placeholder 2"/>
          <p:cNvSpPr>
            <a:spLocks noGrp="1"/>
          </p:cNvSpPr>
          <p:nvPr>
            <p:ph idx="1"/>
          </p:nvPr>
        </p:nvSpPr>
        <p:spPr>
          <a:xfrm>
            <a:off x="3598507" y="1741061"/>
            <a:ext cx="8229600" cy="1592850"/>
          </a:xfrm>
        </p:spPr>
        <p:txBody>
          <a:bodyPr>
            <a:normAutofit/>
          </a:bodyPr>
          <a:lstStyle/>
          <a:p>
            <a:pPr marL="0" indent="0">
              <a:buNone/>
            </a:pPr>
            <a:r>
              <a:rPr lang="en-US" sz="1800" dirty="0">
                <a:solidFill>
                  <a:srgbClr val="000000"/>
                </a:solidFill>
                <a:ea typeface="Calibri"/>
                <a:cs typeface="Calibri"/>
              </a:rPr>
              <a:t>Scientists found </a:t>
            </a:r>
            <a:r>
              <a:rPr lang="en-US" sz="1800" i="1" dirty="0" err="1">
                <a:solidFill>
                  <a:srgbClr val="000000"/>
                </a:solidFill>
                <a:ea typeface="Calibri"/>
                <a:cs typeface="Calibri"/>
              </a:rPr>
              <a:t>Thiomargarita</a:t>
            </a:r>
            <a:r>
              <a:rPr lang="en-US" sz="1800" i="1" dirty="0">
                <a:solidFill>
                  <a:srgbClr val="000000"/>
                </a:solidFill>
                <a:ea typeface="Calibri"/>
                <a:cs typeface="Calibri"/>
              </a:rPr>
              <a:t> </a:t>
            </a:r>
            <a:r>
              <a:rPr lang="en-US" sz="1800" i="1" dirty="0" err="1">
                <a:solidFill>
                  <a:srgbClr val="000000"/>
                </a:solidFill>
                <a:ea typeface="Calibri"/>
                <a:cs typeface="Calibri"/>
              </a:rPr>
              <a:t>namibiensis</a:t>
            </a:r>
            <a:r>
              <a:rPr lang="en-US" sz="1800" i="1" dirty="0">
                <a:solidFill>
                  <a:srgbClr val="000000"/>
                </a:solidFill>
                <a:ea typeface="Calibri"/>
                <a:cs typeface="Calibri"/>
              </a:rPr>
              <a:t> </a:t>
            </a:r>
            <a:r>
              <a:rPr lang="en-US" sz="1800" dirty="0">
                <a:solidFill>
                  <a:srgbClr val="000000"/>
                </a:solidFill>
                <a:ea typeface="Calibri"/>
                <a:cs typeface="Calibri"/>
              </a:rPr>
              <a:t>in 1997.</a:t>
            </a:r>
            <a:endParaRPr lang="en-US" sz="1800" dirty="0"/>
          </a:p>
        </p:txBody>
      </p:sp>
      <p:sp>
        <p:nvSpPr>
          <p:cNvPr id="4" name="Rectangle 3"/>
          <p:cNvSpPr/>
          <p:nvPr/>
        </p:nvSpPr>
        <p:spPr>
          <a:xfrm>
            <a:off x="317515" y="3634079"/>
            <a:ext cx="4198258" cy="1477328"/>
          </a:xfrm>
          <a:prstGeom prst="rect">
            <a:avLst/>
          </a:prstGeom>
        </p:spPr>
        <p:txBody>
          <a:bodyPr wrap="square">
            <a:spAutoFit/>
          </a:bodyPr>
          <a:lstStyle/>
          <a:p>
            <a:r>
              <a:rPr lang="en-US" dirty="0" smtClean="0"/>
              <a:t>It currently </a:t>
            </a:r>
            <a:r>
              <a:rPr lang="en-US" dirty="0"/>
              <a:t>holds the world record for largest known bacterium (Schulz 2002). This microbe ranges from 100 to 300 </a:t>
            </a:r>
            <a:r>
              <a:rPr lang="en-US" dirty="0" err="1"/>
              <a:t>micrometres</a:t>
            </a:r>
            <a:r>
              <a:rPr lang="en-US" dirty="0"/>
              <a:t> in length with the largest reported to be 750 </a:t>
            </a:r>
            <a:r>
              <a:rPr lang="en-US" dirty="0" err="1"/>
              <a:t>micrometres</a:t>
            </a:r>
            <a:endParaRPr lang="en-US" dirty="0"/>
          </a:p>
        </p:txBody>
      </p:sp>
      <p:pic>
        <p:nvPicPr>
          <p:cNvPr id="5" name="Picture 4" descr="IMG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9650" y="2819400"/>
            <a:ext cx="4324350" cy="4038600"/>
          </a:xfrm>
          <a:prstGeom prst="rect">
            <a:avLst/>
          </a:prstGeom>
        </p:spPr>
      </p:pic>
      <p:pic>
        <p:nvPicPr>
          <p:cNvPr id="6" name="Picture 5" descr="df33Germany-Stamp-14986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33911" cy="3333911"/>
          </a:xfrm>
          <a:prstGeom prst="rect">
            <a:avLst/>
          </a:prstGeom>
        </p:spPr>
      </p:pic>
      <p:sp>
        <p:nvSpPr>
          <p:cNvPr id="7" name="Rectangle 6"/>
          <p:cNvSpPr/>
          <p:nvPr/>
        </p:nvSpPr>
        <p:spPr>
          <a:xfrm>
            <a:off x="317515" y="6177378"/>
            <a:ext cx="4572000" cy="646331"/>
          </a:xfrm>
          <a:prstGeom prst="rect">
            <a:avLst/>
          </a:prstGeom>
        </p:spPr>
        <p:txBody>
          <a:bodyPr>
            <a:spAutoFit/>
          </a:bodyPr>
          <a:lstStyle/>
          <a:p>
            <a:r>
              <a:rPr lang="en-US" dirty="0"/>
              <a:t>https://</a:t>
            </a:r>
            <a:r>
              <a:rPr lang="en-US" dirty="0" err="1"/>
              <a:t>microbewiki.kenyon.edu</a:t>
            </a:r>
            <a:r>
              <a:rPr lang="en-US" dirty="0"/>
              <a:t>/</a:t>
            </a:r>
            <a:r>
              <a:rPr lang="en-US" dirty="0" err="1"/>
              <a:t>index.php</a:t>
            </a:r>
            <a:r>
              <a:rPr lang="en-US" dirty="0"/>
              <a:t>/</a:t>
            </a:r>
            <a:r>
              <a:rPr lang="en-US" dirty="0" err="1"/>
              <a:t>Thiomargarita_namibiensis</a:t>
            </a:r>
            <a:endParaRPr lang="en-US" dirty="0"/>
          </a:p>
        </p:txBody>
      </p:sp>
    </p:spTree>
    <p:extLst>
      <p:ext uri="{BB962C8B-B14F-4D97-AF65-F5344CB8AC3E}">
        <p14:creationId xmlns:p14="http://schemas.microsoft.com/office/powerpoint/2010/main" val="3880367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648</TotalTime>
  <Words>1694</Words>
  <Application>Microsoft Macintosh PowerPoint</Application>
  <PresentationFormat>On-screen Show (4:3)</PresentationFormat>
  <Paragraphs>83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Ireland </vt:lpstr>
      <vt:lpstr>Scotland</vt:lpstr>
      <vt:lpstr>France </vt:lpstr>
      <vt:lpstr>Japan</vt:lpstr>
      <vt:lpstr>Sweden</vt:lpstr>
      <vt:lpstr>Germany</vt:lpstr>
      <vt:lpstr>Czech Republic </vt:lpstr>
      <vt:lpstr>Ukraine</vt:lpstr>
      <vt:lpstr>Afghanistan and Iraq</vt:lpstr>
      <vt:lpstr>Chile</vt:lpstr>
      <vt:lpstr>Mexico</vt:lpstr>
      <vt:lpstr>United States of America</vt:lpstr>
      <vt:lpstr>Holland</vt:lpstr>
      <vt:lpstr>Bolivia</vt:lpstr>
      <vt:lpstr>Peru</vt:lpstr>
      <vt:lpstr>China</vt:lpstr>
      <vt:lpstr>Egypt</vt:lpstr>
      <vt:lpstr>Greece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England</dc:title>
  <dc:creator>Alim Esemenli</dc:creator>
  <cp:lastModifiedBy>Alim Esemenli</cp:lastModifiedBy>
  <cp:revision>17</cp:revision>
  <dcterms:created xsi:type="dcterms:W3CDTF">2016-02-22T07:35:28Z</dcterms:created>
  <dcterms:modified xsi:type="dcterms:W3CDTF">2016-04-25T03:24:49Z</dcterms:modified>
</cp:coreProperties>
</file>