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AED7E-AA7F-BC45-B35D-89137FF86F41}"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98891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AED7E-AA7F-BC45-B35D-89137FF86F41}"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369105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AED7E-AA7F-BC45-B35D-89137FF86F41}"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2872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AED7E-AA7F-BC45-B35D-89137FF86F41}"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4670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AED7E-AA7F-BC45-B35D-89137FF86F41}"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30951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AED7E-AA7F-BC45-B35D-89137FF86F41}"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89051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AED7E-AA7F-BC45-B35D-89137FF86F41}" type="datetimeFigureOut">
              <a:rPr lang="en-US" smtClean="0"/>
              <a:t>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6927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AED7E-AA7F-BC45-B35D-89137FF86F41}" type="datetimeFigureOut">
              <a:rPr lang="en-US" smtClean="0"/>
              <a:t>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44157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AED7E-AA7F-BC45-B35D-89137FF86F41}" type="datetimeFigureOut">
              <a:rPr lang="en-US" smtClean="0"/>
              <a:t>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372005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AED7E-AA7F-BC45-B35D-89137FF86F41}"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160584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AED7E-AA7F-BC45-B35D-89137FF86F41}"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CC625-2230-8E4A-A2B1-8BA80748FFDF}" type="slidenum">
              <a:rPr lang="en-US" smtClean="0"/>
              <a:t>‹#›</a:t>
            </a:fld>
            <a:endParaRPr lang="en-US"/>
          </a:p>
        </p:txBody>
      </p:sp>
    </p:spTree>
    <p:extLst>
      <p:ext uri="{BB962C8B-B14F-4D97-AF65-F5344CB8AC3E}">
        <p14:creationId xmlns:p14="http://schemas.microsoft.com/office/powerpoint/2010/main" val="2044925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AED7E-AA7F-BC45-B35D-89137FF86F41}" type="datetimeFigureOut">
              <a:rPr lang="en-US" smtClean="0"/>
              <a:t>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C625-2230-8E4A-A2B1-8BA80748FFDF}" type="slidenum">
              <a:rPr lang="en-US" smtClean="0"/>
              <a:t>‹#›</a:t>
            </a:fld>
            <a:endParaRPr lang="en-US"/>
          </a:p>
        </p:txBody>
      </p:sp>
    </p:spTree>
    <p:extLst>
      <p:ext uri="{BB962C8B-B14F-4D97-AF65-F5344CB8AC3E}">
        <p14:creationId xmlns:p14="http://schemas.microsoft.com/office/powerpoint/2010/main" val="9638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hyperlink" Target="http://www.gocoffeego.com/professor-peaberry/brewing-tips/coffee-grinding" TargetMode="External"/><Relationship Id="rId4" Type="http://schemas.openxmlformats.org/officeDocument/2006/relationships/hyperlink" Target="http://link.springer.com/article/10.1007/s002840110213" TargetMode="External"/><Relationship Id="rId5" Type="http://schemas.openxmlformats.org/officeDocument/2006/relationships/hyperlink" Target="http://www.darkmattercoffee.com/pages/fermentation" TargetMode="External"/><Relationship Id="rId6" Type="http://schemas.openxmlformats.org/officeDocument/2006/relationships/hyperlink" Target="http://www.epicurious.com/recipes/food/views/Jamaican-Coffee-Brownies-with-Pecans-234819" TargetMode="External"/><Relationship Id="rId1" Type="http://schemas.openxmlformats.org/officeDocument/2006/relationships/slideLayout" Target="../slideLayouts/slideLayout2.xml"/><Relationship Id="rId2" Type="http://schemas.openxmlformats.org/officeDocument/2006/relationships/hyperlink" Target="http://www.ncaus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mblr_this-is-the-thym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2" name="Title 1"/>
          <p:cNvSpPr>
            <a:spLocks noGrp="1"/>
          </p:cNvSpPr>
          <p:nvPr>
            <p:ph type="ctrTitle"/>
          </p:nvPr>
        </p:nvSpPr>
        <p:spPr/>
        <p:txBody>
          <a:bodyPr/>
          <a:lstStyle/>
          <a:p>
            <a:r>
              <a:rPr lang="en-US" dirty="0" smtClean="0">
                <a:solidFill>
                  <a:srgbClr val="FFFFFF"/>
                </a:solidFill>
              </a:rPr>
              <a:t>Bites</a:t>
            </a:r>
            <a:r>
              <a:rPr lang="en-US" dirty="0" smtClean="0"/>
              <a:t> </a:t>
            </a:r>
            <a:r>
              <a:rPr lang="en-US" dirty="0" smtClean="0">
                <a:solidFill>
                  <a:schemeClr val="bg1"/>
                </a:solidFill>
              </a:rPr>
              <a:t>Without</a:t>
            </a:r>
            <a:r>
              <a:rPr lang="en-US" dirty="0" smtClean="0"/>
              <a:t> </a:t>
            </a:r>
            <a:r>
              <a:rPr lang="en-US" dirty="0" smtClean="0">
                <a:solidFill>
                  <a:srgbClr val="FFFFFF"/>
                </a:solidFill>
              </a:rPr>
              <a:t>Borders</a:t>
            </a:r>
            <a:endParaRPr lang="en-US" dirty="0">
              <a:solidFill>
                <a:srgbClr val="FFFFFF"/>
              </a:solidFill>
            </a:endParaRPr>
          </a:p>
        </p:txBody>
      </p:sp>
      <p:sp>
        <p:nvSpPr>
          <p:cNvPr id="3" name="Subtitle 2"/>
          <p:cNvSpPr>
            <a:spLocks noGrp="1"/>
          </p:cNvSpPr>
          <p:nvPr>
            <p:ph type="subTitle" idx="1"/>
          </p:nvPr>
        </p:nvSpPr>
        <p:spPr/>
        <p:txBody>
          <a:bodyPr/>
          <a:lstStyle/>
          <a:p>
            <a:r>
              <a:rPr lang="en-US" dirty="0" smtClean="0"/>
              <a:t>A CLOSER LOOK ON COFFEE</a:t>
            </a:r>
            <a:endParaRPr lang="en-US" dirty="0"/>
          </a:p>
        </p:txBody>
      </p:sp>
    </p:spTree>
    <p:extLst>
      <p:ext uri="{BB962C8B-B14F-4D97-AF65-F5344CB8AC3E}">
        <p14:creationId xmlns:p14="http://schemas.microsoft.com/office/powerpoint/2010/main" val="3533427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4782457" cy="5257800"/>
          </a:xfrm>
        </p:spPr>
        <p:txBody>
          <a:bodyPr>
            <a:normAutofit lnSpcReduction="10000"/>
          </a:bodyPr>
          <a:lstStyle/>
          <a:p>
            <a:r>
              <a:rPr lang="en-US" dirty="0"/>
              <a:t>7</a:t>
            </a:r>
            <a:r>
              <a:rPr lang="en-US" dirty="0" smtClean="0"/>
              <a:t>. Taste the coffee</a:t>
            </a:r>
          </a:p>
          <a:p>
            <a:pPr marL="0" indent="0">
              <a:buNone/>
            </a:pPr>
            <a:r>
              <a:rPr lang="en-US" dirty="0" smtClean="0"/>
              <a:t>-Known as the cupper, a taster evaluates the coffee beans for visual qualities. After the beans are roasted and infused, the taster also evaluates the aroma and taste of the coffee through nosing it and slurping it with a quick inhalation, respectively. </a:t>
            </a:r>
          </a:p>
          <a:p>
            <a:pPr marL="0" indent="0">
              <a:buNone/>
            </a:pPr>
            <a:endParaRPr lang="en-US" dirty="0" smtClean="0"/>
          </a:p>
        </p:txBody>
      </p:sp>
      <p:sp>
        <p:nvSpPr>
          <p:cNvPr id="5" name="Title 1"/>
          <p:cNvSpPr>
            <a:spLocks noGrp="1"/>
          </p:cNvSpPr>
          <p:nvPr>
            <p:ph type="title"/>
          </p:nvPr>
        </p:nvSpPr>
        <p:spPr/>
        <p:txBody>
          <a:bodyPr/>
          <a:lstStyle/>
          <a:p>
            <a:r>
              <a:rPr lang="en-US" dirty="0" smtClean="0"/>
              <a:t>10 STEPS to make coffee</a:t>
            </a:r>
            <a:endParaRPr lang="en-US" dirty="0"/>
          </a:p>
        </p:txBody>
      </p:sp>
      <p:pic>
        <p:nvPicPr>
          <p:cNvPr id="6" name="Picture 5" descr="fwx-coffee-tasting-workou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57" y="3156858"/>
            <a:ext cx="3447143" cy="3447143"/>
          </a:xfrm>
          <a:prstGeom prst="rect">
            <a:avLst/>
          </a:prstGeom>
        </p:spPr>
      </p:pic>
    </p:spTree>
    <p:extLst>
      <p:ext uri="{BB962C8B-B14F-4D97-AF65-F5344CB8AC3E}">
        <p14:creationId xmlns:p14="http://schemas.microsoft.com/office/powerpoint/2010/main" val="36711894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8144"/>
            <a:ext cx="8469085" cy="2920999"/>
          </a:xfrm>
        </p:spPr>
        <p:txBody>
          <a:bodyPr>
            <a:normAutofit fontScale="85000" lnSpcReduction="10000"/>
          </a:bodyPr>
          <a:lstStyle/>
          <a:p>
            <a:r>
              <a:rPr lang="en-US" dirty="0" smtClean="0"/>
              <a:t>8. Roast the coffee</a:t>
            </a:r>
          </a:p>
          <a:p>
            <a:pPr marL="0" indent="0">
              <a:buNone/>
            </a:pPr>
            <a:r>
              <a:rPr lang="en-US" dirty="0" smtClean="0"/>
              <a:t>-Most roasting machines keep the beans moving at a temperature around 550 degrees Fahrenheit. Once the internal temperature hits 400 degrees Fahrenheit, the coffee beans gain their prized aroma and flavor through a process called pyrolysis, which allows the fragrant oil locked inside the beans to come out. </a:t>
            </a:r>
          </a:p>
        </p:txBody>
      </p:sp>
      <p:sp>
        <p:nvSpPr>
          <p:cNvPr id="4" name="Title 1"/>
          <p:cNvSpPr>
            <a:spLocks noGrp="1"/>
          </p:cNvSpPr>
          <p:nvPr>
            <p:ph type="title"/>
          </p:nvPr>
        </p:nvSpPr>
        <p:spPr/>
        <p:txBody>
          <a:bodyPr/>
          <a:lstStyle/>
          <a:p>
            <a:r>
              <a:rPr lang="en-US" dirty="0" smtClean="0"/>
              <a:t>10 STEPS to make coffee</a:t>
            </a:r>
            <a:endParaRPr lang="en-US" dirty="0"/>
          </a:p>
        </p:txBody>
      </p:sp>
      <p:pic>
        <p:nvPicPr>
          <p:cNvPr id="6" name="Picture 5" descr="peace-coffee-cooling-pt2-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9894"/>
            <a:ext cx="3937000" cy="2618105"/>
          </a:xfrm>
          <a:prstGeom prst="rect">
            <a:avLst/>
          </a:prstGeom>
        </p:spPr>
      </p:pic>
      <p:sp>
        <p:nvSpPr>
          <p:cNvPr id="9" name="Rectangle 8"/>
          <p:cNvSpPr/>
          <p:nvPr/>
        </p:nvSpPr>
        <p:spPr>
          <a:xfrm>
            <a:off x="4354285" y="4209143"/>
            <a:ext cx="4572000" cy="861774"/>
          </a:xfrm>
          <a:prstGeom prst="rect">
            <a:avLst/>
          </a:prstGeom>
        </p:spPr>
        <p:txBody>
          <a:bodyPr>
            <a:spAutoFit/>
          </a:bodyPr>
          <a:lstStyle/>
          <a:p>
            <a:r>
              <a:rPr lang="en-US" sz="2500" dirty="0"/>
              <a:t>-After roasting, the beans are cooled by air or water.</a:t>
            </a:r>
          </a:p>
        </p:txBody>
      </p:sp>
    </p:spTree>
    <p:extLst>
      <p:ext uri="{BB962C8B-B14F-4D97-AF65-F5344CB8AC3E}">
        <p14:creationId xmlns:p14="http://schemas.microsoft.com/office/powerpoint/2010/main" val="40716562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2" y="4384069"/>
            <a:ext cx="6923315" cy="2473931"/>
          </a:xfrm>
          <a:prstGeom prst="rect">
            <a:avLst/>
          </a:prstGeom>
        </p:spPr>
      </p:pic>
      <p:sp>
        <p:nvSpPr>
          <p:cNvPr id="4" name="Title 1"/>
          <p:cNvSpPr>
            <a:spLocks noGrp="1"/>
          </p:cNvSpPr>
          <p:nvPr>
            <p:ph type="title"/>
          </p:nvPr>
        </p:nvSpPr>
        <p:spPr/>
        <p:txBody>
          <a:bodyPr/>
          <a:lstStyle/>
          <a:p>
            <a:r>
              <a:rPr lang="en-US" dirty="0" smtClean="0"/>
              <a:t>10 STEPS to make coffee</a:t>
            </a:r>
            <a:endParaRPr lang="en-US" dirty="0"/>
          </a:p>
        </p:txBody>
      </p:sp>
      <p:sp>
        <p:nvSpPr>
          <p:cNvPr id="5" name="Content Placeholder 2"/>
          <p:cNvSpPr>
            <a:spLocks noGrp="1"/>
          </p:cNvSpPr>
          <p:nvPr>
            <p:ph idx="1"/>
          </p:nvPr>
        </p:nvSpPr>
        <p:spPr>
          <a:xfrm>
            <a:off x="312057" y="1417638"/>
            <a:ext cx="8229600" cy="4525963"/>
          </a:xfrm>
        </p:spPr>
        <p:txBody>
          <a:bodyPr>
            <a:normAutofit/>
          </a:bodyPr>
          <a:lstStyle/>
          <a:p>
            <a:r>
              <a:rPr lang="en-US" dirty="0"/>
              <a:t>9</a:t>
            </a:r>
            <a:r>
              <a:rPr lang="en-US" dirty="0" smtClean="0"/>
              <a:t>. Grind the coffee</a:t>
            </a:r>
          </a:p>
          <a:p>
            <a:pPr marL="0" indent="0">
              <a:buNone/>
            </a:pPr>
            <a:r>
              <a:rPr lang="en-US" dirty="0" smtClean="0"/>
              <a:t>-Before brewing the coffee, it must be ground through the use of blade, burr, conical burr, or hand grinders. </a:t>
            </a:r>
          </a:p>
          <a:p>
            <a:pPr marL="0" indent="0">
              <a:buNone/>
            </a:pPr>
            <a:r>
              <a:rPr lang="en-US" dirty="0" smtClean="0"/>
              <a:t>-The various types of grinds include coarse, medium, fine, and pulverized. </a:t>
            </a:r>
            <a:endParaRPr lang="en-US" dirty="0"/>
          </a:p>
        </p:txBody>
      </p:sp>
    </p:spTree>
    <p:extLst>
      <p:ext uri="{BB962C8B-B14F-4D97-AF65-F5344CB8AC3E}">
        <p14:creationId xmlns:p14="http://schemas.microsoft.com/office/powerpoint/2010/main" val="225588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10 STEPS to make coffee</a:t>
            </a:r>
            <a:endParaRPr lang="en-US" dirty="0"/>
          </a:p>
        </p:txBody>
      </p:sp>
      <p:sp>
        <p:nvSpPr>
          <p:cNvPr id="5" name="Content Placeholder 2"/>
          <p:cNvSpPr>
            <a:spLocks noGrp="1"/>
          </p:cNvSpPr>
          <p:nvPr>
            <p:ph idx="1"/>
          </p:nvPr>
        </p:nvSpPr>
        <p:spPr>
          <a:xfrm>
            <a:off x="163286" y="1417638"/>
            <a:ext cx="5043712" cy="5258933"/>
          </a:xfrm>
        </p:spPr>
        <p:txBody>
          <a:bodyPr>
            <a:normAutofit fontScale="85000" lnSpcReduction="10000"/>
          </a:bodyPr>
          <a:lstStyle/>
          <a:p>
            <a:r>
              <a:rPr lang="en-US" dirty="0" smtClean="0"/>
              <a:t>10. Brewing the coffee</a:t>
            </a:r>
          </a:p>
          <a:p>
            <a:pPr marL="0" indent="0">
              <a:buNone/>
            </a:pPr>
            <a:r>
              <a:rPr lang="en-US" dirty="0" smtClean="0"/>
              <a:t>-The reason behind this step is to extract the essential </a:t>
            </a:r>
            <a:r>
              <a:rPr lang="en-US" dirty="0" err="1" smtClean="0"/>
              <a:t>solubles</a:t>
            </a:r>
            <a:r>
              <a:rPr lang="en-US" dirty="0" smtClean="0"/>
              <a:t> like  flavor compounds, soils, and oils from the coffee particles by exposing them to hot water.</a:t>
            </a:r>
          </a:p>
          <a:p>
            <a:pPr marL="0" indent="0">
              <a:buNone/>
            </a:pPr>
            <a:r>
              <a:rPr lang="en-US" dirty="0" smtClean="0"/>
              <a:t>-The ideal brewing </a:t>
            </a:r>
            <a:r>
              <a:rPr lang="en-US" dirty="0"/>
              <a:t>temperature should be between 195-205 degrees Fahrenheit. </a:t>
            </a:r>
            <a:endParaRPr lang="en-US" dirty="0" smtClean="0"/>
          </a:p>
          <a:p>
            <a:pPr marL="0" indent="0">
              <a:buNone/>
            </a:pPr>
            <a:r>
              <a:rPr lang="en-US" dirty="0" smtClean="0"/>
              <a:t>-A guideline for the coffee-to-water ratio is  2 tablespoons of coffee for every six ounces of water. </a:t>
            </a:r>
            <a:endParaRPr lang="en-US" dirty="0"/>
          </a:p>
        </p:txBody>
      </p:sp>
      <p:pic>
        <p:nvPicPr>
          <p:cNvPr id="6" name="Picture 5" descr="espresso_animated_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292" y="1233713"/>
            <a:ext cx="3099708" cy="2324781"/>
          </a:xfrm>
          <a:prstGeom prst="rect">
            <a:avLst/>
          </a:prstGeom>
        </p:spPr>
      </p:pic>
      <p:pic>
        <p:nvPicPr>
          <p:cNvPr id="7" name="Picture 6" descr="coffee_pou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536" y="3937001"/>
            <a:ext cx="4164463" cy="2340428"/>
          </a:xfrm>
          <a:prstGeom prst="rect">
            <a:avLst/>
          </a:prstGeom>
        </p:spPr>
      </p:pic>
    </p:spTree>
    <p:extLst>
      <p:ext uri="{BB962C8B-B14F-4D97-AF65-F5344CB8AC3E}">
        <p14:creationId xmlns:p14="http://schemas.microsoft.com/office/powerpoint/2010/main" val="2894189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inside the fermentation tanks?</a:t>
            </a:r>
            <a:endParaRPr lang="en-US" dirty="0"/>
          </a:p>
        </p:txBody>
      </p:sp>
      <p:sp>
        <p:nvSpPr>
          <p:cNvPr id="3" name="Content Placeholder 2"/>
          <p:cNvSpPr>
            <a:spLocks noGrp="1"/>
          </p:cNvSpPr>
          <p:nvPr>
            <p:ph idx="1"/>
          </p:nvPr>
        </p:nvSpPr>
        <p:spPr>
          <a:xfrm>
            <a:off x="185057" y="1600200"/>
            <a:ext cx="8686800" cy="3026229"/>
          </a:xfrm>
        </p:spPr>
        <p:txBody>
          <a:bodyPr>
            <a:normAutofit fontScale="85000" lnSpcReduction="20000"/>
          </a:bodyPr>
          <a:lstStyle/>
          <a:p>
            <a:r>
              <a:rPr lang="en-US" dirty="0" smtClean="0"/>
              <a:t>After the removal of their skin (</a:t>
            </a:r>
            <a:r>
              <a:rPr lang="en-US" dirty="0" err="1" smtClean="0"/>
              <a:t>exocarp</a:t>
            </a:r>
            <a:r>
              <a:rPr lang="en-US" dirty="0" smtClean="0"/>
              <a:t>) and pulp (outer </a:t>
            </a:r>
            <a:r>
              <a:rPr lang="en-US" dirty="0" err="1" smtClean="0"/>
              <a:t>mesocarp</a:t>
            </a:r>
            <a:r>
              <a:rPr lang="en-US" dirty="0" smtClean="0"/>
              <a:t>), the coffee beans are put into fermentation tanks so that their hygroscopic mucilaginous layer (inner </a:t>
            </a:r>
            <a:r>
              <a:rPr lang="en-US" dirty="0" err="1" smtClean="0"/>
              <a:t>mesocarp</a:t>
            </a:r>
            <a:r>
              <a:rPr lang="en-US" dirty="0" smtClean="0"/>
              <a:t>) can also be removed through natural fermentation. This layer presents an obstacle to the subsequent drying and therefore needs to be degraded. Microbes that are involved in coffee fermentation include those listen below:</a:t>
            </a:r>
            <a:endParaRPr lang="en-US" dirty="0"/>
          </a:p>
        </p:txBody>
      </p:sp>
      <p:pic>
        <p:nvPicPr>
          <p:cNvPr id="4" name="Picture 3" descr="Screenshot 2016-03-19 20.10.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5" y="4862287"/>
            <a:ext cx="6779335" cy="1995714"/>
          </a:xfrm>
          <a:prstGeom prst="rect">
            <a:avLst/>
          </a:prstGeom>
        </p:spPr>
      </p:pic>
    </p:spTree>
    <p:extLst>
      <p:ext uri="{BB962C8B-B14F-4D97-AF65-F5344CB8AC3E}">
        <p14:creationId xmlns:p14="http://schemas.microsoft.com/office/powerpoint/2010/main" val="1504246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61181"/>
            <a:ext cx="9144000" cy="2378528"/>
          </a:xfrm>
        </p:spPr>
        <p:txBody>
          <a:bodyPr>
            <a:normAutofit fontScale="92500" lnSpcReduction="20000"/>
          </a:bodyPr>
          <a:lstStyle/>
          <a:p>
            <a:r>
              <a:rPr lang="en-US" dirty="0" smtClean="0"/>
              <a:t>Since the </a:t>
            </a:r>
            <a:r>
              <a:rPr lang="en-US" dirty="0"/>
              <a:t>mucilaginous </a:t>
            </a:r>
            <a:r>
              <a:rPr lang="en-US" dirty="0" smtClean="0"/>
              <a:t>layer is primarily made up of simple sugars and pectin, the yeasts and bacteria are able to break it down by digesting the sugars. One of the main products of this process are acids, which help enhance the flavor and aroma of and add complexity to coffee. </a:t>
            </a:r>
            <a:endParaRPr lang="en-US" dirty="0"/>
          </a:p>
        </p:txBody>
      </p:sp>
      <p:sp>
        <p:nvSpPr>
          <p:cNvPr id="4" name="Title 1"/>
          <p:cNvSpPr>
            <a:spLocks noGrp="1"/>
          </p:cNvSpPr>
          <p:nvPr>
            <p:ph type="title"/>
          </p:nvPr>
        </p:nvSpPr>
        <p:spPr/>
        <p:txBody>
          <a:bodyPr>
            <a:normAutofit fontScale="90000"/>
          </a:bodyPr>
          <a:lstStyle/>
          <a:p>
            <a:r>
              <a:rPr lang="en-US" dirty="0" smtClean="0"/>
              <a:t>What happens inside the fermentation tanks?</a:t>
            </a:r>
            <a:endParaRPr lang="en-US" dirty="0"/>
          </a:p>
        </p:txBody>
      </p:sp>
      <p:pic>
        <p:nvPicPr>
          <p:cNvPr id="5" name="Picture 4" descr="fermen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500"/>
            <a:ext cx="9144000" cy="2857500"/>
          </a:xfrm>
          <a:prstGeom prst="rect">
            <a:avLst/>
          </a:prstGeom>
        </p:spPr>
      </p:pic>
    </p:spTree>
    <p:extLst>
      <p:ext uri="{BB962C8B-B14F-4D97-AF65-F5344CB8AC3E}">
        <p14:creationId xmlns:p14="http://schemas.microsoft.com/office/powerpoint/2010/main" val="18167105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 around the globe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weather, amount of rainfall and sunshine, soil quality, altitude, and the processing procedures all affect the taste and aroma of coffee, there are many distinctions between coffees around the globe. For instance, a certain type of Mexican coffee known as </a:t>
            </a:r>
            <a:r>
              <a:rPr lang="en-US" i="1" dirty="0" err="1" smtClean="0"/>
              <a:t>Altura</a:t>
            </a:r>
            <a:r>
              <a:rPr lang="en-US" dirty="0" smtClean="0"/>
              <a:t>, is grown at very high altitudes. Puerto Rican coffee is known for its fruity aroma while Guatemalan coffee has a spicy or </a:t>
            </a:r>
            <a:r>
              <a:rPr lang="en-US" dirty="0" err="1" smtClean="0"/>
              <a:t>chocolatey</a:t>
            </a:r>
            <a:r>
              <a:rPr lang="en-US" dirty="0" smtClean="0"/>
              <a:t> taste. Indonesian coffee is famous for its rich body and mild acidity. </a:t>
            </a:r>
            <a:endParaRPr lang="en-US" dirty="0"/>
          </a:p>
        </p:txBody>
      </p:sp>
    </p:spTree>
    <p:extLst>
      <p:ext uri="{BB962C8B-B14F-4D97-AF65-F5344CB8AC3E}">
        <p14:creationId xmlns:p14="http://schemas.microsoft.com/office/powerpoint/2010/main" val="363132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Cooking with Coffee:</a:t>
            </a:r>
            <a:br>
              <a:rPr lang="en-US" dirty="0" smtClean="0"/>
            </a:br>
            <a:r>
              <a:rPr lang="en-US" dirty="0" smtClean="0"/>
              <a:t>A tasty recipe</a:t>
            </a:r>
            <a:endParaRPr lang="en-US" dirty="0"/>
          </a:p>
        </p:txBody>
      </p:sp>
      <p:sp>
        <p:nvSpPr>
          <p:cNvPr id="3" name="Content Placeholder 2"/>
          <p:cNvSpPr>
            <a:spLocks noGrp="1"/>
          </p:cNvSpPr>
          <p:nvPr>
            <p:ph idx="1"/>
          </p:nvPr>
        </p:nvSpPr>
        <p:spPr/>
        <p:txBody>
          <a:bodyPr/>
          <a:lstStyle/>
          <a:p>
            <a:r>
              <a:rPr lang="en-US" dirty="0" smtClean="0"/>
              <a:t>Jamaican Coffee Brownies with pecans</a:t>
            </a:r>
          </a:p>
          <a:p>
            <a:endParaRPr lang="en-US" dirty="0"/>
          </a:p>
        </p:txBody>
      </p:sp>
      <p:pic>
        <p:nvPicPr>
          <p:cNvPr id="5" name="Picture 4" descr="01-jamaican-coffee-brownies-with-pecans.jpg"/>
          <p:cNvPicPr>
            <a:picLocks noChangeAspect="1"/>
          </p:cNvPicPr>
          <p:nvPr/>
        </p:nvPicPr>
        <p:blipFill rotWithShape="1">
          <a:blip r:embed="rId2">
            <a:extLst>
              <a:ext uri="{28A0092B-C50C-407E-A947-70E740481C1C}">
                <a14:useLocalDpi xmlns:a14="http://schemas.microsoft.com/office/drawing/2010/main" val="0"/>
              </a:ext>
            </a:extLst>
          </a:blip>
          <a:srcRect l="28245" t="3422" r="28804" b="5059"/>
          <a:stretch/>
        </p:blipFill>
        <p:spPr>
          <a:xfrm>
            <a:off x="217714" y="2231571"/>
            <a:ext cx="3338285" cy="4463143"/>
          </a:xfrm>
          <a:prstGeom prst="rect">
            <a:avLst/>
          </a:prstGeom>
        </p:spPr>
      </p:pic>
    </p:spTree>
    <p:extLst>
      <p:ext uri="{BB962C8B-B14F-4D97-AF65-F5344CB8AC3E}">
        <p14:creationId xmlns:p14="http://schemas.microsoft.com/office/powerpoint/2010/main" val="363104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http://www.ncausa.org/</a:t>
            </a:r>
            <a:r>
              <a:rPr lang="en-US" dirty="0"/>
              <a:t> </a:t>
            </a:r>
            <a:endParaRPr lang="en-US" dirty="0" smtClean="0"/>
          </a:p>
          <a:p>
            <a:r>
              <a:rPr lang="en-US" dirty="0">
                <a:hlinkClick r:id="rId3"/>
              </a:rPr>
              <a:t>http://www.gocoffeego.com/professor-peaberry/brewing-tips/coffee-</a:t>
            </a:r>
            <a:r>
              <a:rPr lang="en-US" dirty="0" smtClean="0">
                <a:hlinkClick r:id="rId3"/>
              </a:rPr>
              <a:t>grinding</a:t>
            </a:r>
            <a:endParaRPr lang="en-US" dirty="0" smtClean="0"/>
          </a:p>
          <a:p>
            <a:r>
              <a:rPr lang="en-US" dirty="0">
                <a:hlinkClick r:id="rId4"/>
              </a:rPr>
              <a:t>http://link.springer.com/article/10.1007/</a:t>
            </a:r>
            <a:r>
              <a:rPr lang="en-US" dirty="0" smtClean="0">
                <a:hlinkClick r:id="rId4"/>
              </a:rPr>
              <a:t>s002840110213</a:t>
            </a:r>
            <a:r>
              <a:rPr lang="en-US" dirty="0" smtClean="0"/>
              <a:t>  </a:t>
            </a:r>
          </a:p>
          <a:p>
            <a:r>
              <a:rPr lang="en-US" dirty="0">
                <a:hlinkClick r:id="rId5"/>
              </a:rPr>
              <a:t>http://www.darkmattercoffee.com/pages/</a:t>
            </a:r>
            <a:r>
              <a:rPr lang="en-US" dirty="0" smtClean="0">
                <a:hlinkClick r:id="rId5"/>
              </a:rPr>
              <a:t>fermentation</a:t>
            </a:r>
            <a:r>
              <a:rPr lang="en-US" dirty="0" smtClean="0"/>
              <a:t> </a:t>
            </a:r>
          </a:p>
          <a:p>
            <a:r>
              <a:rPr lang="en-US" dirty="0">
                <a:hlinkClick r:id="rId6"/>
              </a:rPr>
              <a:t>http://www.epicurious.com/recipes/food/views/Jamaican-Coffee-Brownies-with-Pecans-</a:t>
            </a:r>
            <a:r>
              <a:rPr lang="en-US" dirty="0" smtClean="0">
                <a:hlinkClick r:id="rId6"/>
              </a:rPr>
              <a:t>234819</a:t>
            </a:r>
            <a:r>
              <a:rPr lang="en-US" dirty="0" smtClean="0"/>
              <a:t> </a:t>
            </a:r>
            <a:endParaRPr lang="en-US" dirty="0"/>
          </a:p>
        </p:txBody>
      </p:sp>
    </p:spTree>
    <p:extLst>
      <p:ext uri="{BB962C8B-B14F-4D97-AF65-F5344CB8AC3E}">
        <p14:creationId xmlns:p14="http://schemas.microsoft.com/office/powerpoint/2010/main" val="1243085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Coffee</a:t>
            </a:r>
            <a:endParaRPr lang="en-US" dirty="0"/>
          </a:p>
        </p:txBody>
      </p:sp>
      <p:sp>
        <p:nvSpPr>
          <p:cNvPr id="3" name="Content Placeholder 2"/>
          <p:cNvSpPr>
            <a:spLocks noGrp="1"/>
          </p:cNvSpPr>
          <p:nvPr>
            <p:ph idx="1"/>
          </p:nvPr>
        </p:nvSpPr>
        <p:spPr>
          <a:xfrm>
            <a:off x="312057" y="1236209"/>
            <a:ext cx="8229600" cy="4708525"/>
          </a:xfrm>
        </p:spPr>
        <p:txBody>
          <a:bodyPr>
            <a:normAutofit/>
          </a:bodyPr>
          <a:lstStyle/>
          <a:p>
            <a:r>
              <a:rPr lang="en-US" sz="2000" dirty="0" smtClean="0"/>
              <a:t>It is believed that coffee was first discovered by an Ethiopian goat herder named </a:t>
            </a:r>
            <a:r>
              <a:rPr lang="en-US" sz="2000" dirty="0" err="1" smtClean="0"/>
              <a:t>Kaldi</a:t>
            </a:r>
            <a:r>
              <a:rPr lang="en-US" sz="2000" dirty="0" smtClean="0"/>
              <a:t>, who realized that one of his goats, upon eating coffee berries, became overly energetic. Excited about this discovery, he informed the abbot of the local monastery. The abbot was able to confirm </a:t>
            </a:r>
            <a:r>
              <a:rPr lang="en-US" sz="2000" dirty="0" err="1" smtClean="0"/>
              <a:t>Kaldi’s</a:t>
            </a:r>
            <a:r>
              <a:rPr lang="en-US" sz="2000" dirty="0" smtClean="0"/>
              <a:t> findings after making a drink out of the berries and finding himself feeling very alert and awake for long hours. </a:t>
            </a:r>
            <a:endParaRPr lang="en-US" sz="2000"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1807"/>
            <a:ext cx="5208760" cy="3466193"/>
          </a:xfrm>
          <a:prstGeom prst="rect">
            <a:avLst/>
          </a:prstGeom>
        </p:spPr>
      </p:pic>
      <p:pic>
        <p:nvPicPr>
          <p:cNvPr id="7" name="Picture 6"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237" y="4009571"/>
            <a:ext cx="4295991" cy="2848429"/>
          </a:xfrm>
          <a:prstGeom prst="rect">
            <a:avLst/>
          </a:prstGeom>
        </p:spPr>
      </p:pic>
    </p:spTree>
    <p:extLst>
      <p:ext uri="{BB962C8B-B14F-4D97-AF65-F5344CB8AC3E}">
        <p14:creationId xmlns:p14="http://schemas.microsoft.com/office/powerpoint/2010/main" val="3703626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Coffee</a:t>
            </a:r>
            <a:endParaRPr lang="en-US" dirty="0"/>
          </a:p>
        </p:txBody>
      </p:sp>
      <p:sp>
        <p:nvSpPr>
          <p:cNvPr id="3" name="Content Placeholder 2"/>
          <p:cNvSpPr>
            <a:spLocks noGrp="1"/>
          </p:cNvSpPr>
          <p:nvPr>
            <p:ph idx="1"/>
          </p:nvPr>
        </p:nvSpPr>
        <p:spPr>
          <a:xfrm>
            <a:off x="217714" y="1689781"/>
            <a:ext cx="3193143" cy="4525963"/>
          </a:xfrm>
        </p:spPr>
        <p:txBody>
          <a:bodyPr>
            <a:normAutofit/>
          </a:bodyPr>
          <a:lstStyle/>
          <a:p>
            <a:r>
              <a:rPr lang="en-US" sz="2000" dirty="0" smtClean="0"/>
              <a:t>Once word got out about the stimulating effects of these coffee berries, it rapidly spread across the globe to the Arabian peninsula, where the first coffee cultivation and trade began. By the 17</a:t>
            </a:r>
            <a:r>
              <a:rPr lang="en-US" sz="2000" baseline="30000" dirty="0" smtClean="0"/>
              <a:t>th</a:t>
            </a:r>
            <a:r>
              <a:rPr lang="en-US" sz="2000" dirty="0" smtClean="0"/>
              <a:t> century, coffee gained global popularity, even replacing beer and wine as the new breakfast drink. </a:t>
            </a:r>
            <a:endParaRPr lang="en-US" sz="2000" dirty="0"/>
          </a:p>
        </p:txBody>
      </p:sp>
      <p:pic>
        <p:nvPicPr>
          <p:cNvPr id="4" name="Picture 3" descr="history-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29" y="1417638"/>
            <a:ext cx="5138057" cy="5138057"/>
          </a:xfrm>
          <a:prstGeom prst="rect">
            <a:avLst/>
          </a:prstGeom>
        </p:spPr>
      </p:pic>
    </p:spTree>
    <p:extLst>
      <p:ext uri="{BB962C8B-B14F-4D97-AF65-F5344CB8AC3E}">
        <p14:creationId xmlns:p14="http://schemas.microsoft.com/office/powerpoint/2010/main" val="1535464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STEPS to make coffee</a:t>
            </a:r>
            <a:endParaRPr lang="en-US" dirty="0"/>
          </a:p>
        </p:txBody>
      </p:sp>
      <p:sp>
        <p:nvSpPr>
          <p:cNvPr id="3" name="Content Placeholder 2"/>
          <p:cNvSpPr>
            <a:spLocks noGrp="1"/>
          </p:cNvSpPr>
          <p:nvPr>
            <p:ph idx="1"/>
          </p:nvPr>
        </p:nvSpPr>
        <p:spPr/>
        <p:txBody>
          <a:bodyPr/>
          <a:lstStyle/>
          <a:p>
            <a:r>
              <a:rPr lang="en-US" dirty="0" smtClean="0"/>
              <a:t>1. Plant the coffee seeds</a:t>
            </a:r>
          </a:p>
          <a:p>
            <a:pPr marL="0" indent="0">
              <a:buNone/>
            </a:pPr>
            <a:r>
              <a:rPr lang="en-US" dirty="0" smtClean="0"/>
              <a:t>-Make sure to plant them during the wet season in shaded nurseries. Water frequently. </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142" y="3374571"/>
            <a:ext cx="4650557" cy="3483429"/>
          </a:xfrm>
          <a:prstGeom prst="rect">
            <a:avLst/>
          </a:prstGeom>
        </p:spPr>
      </p:pic>
    </p:spTree>
    <p:extLst>
      <p:ext uri="{BB962C8B-B14F-4D97-AF65-F5344CB8AC3E}">
        <p14:creationId xmlns:p14="http://schemas.microsoft.com/office/powerpoint/2010/main" val="7752881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70" y="1600200"/>
            <a:ext cx="5007430" cy="5257800"/>
          </a:xfrm>
        </p:spPr>
        <p:txBody>
          <a:bodyPr>
            <a:normAutofit fontScale="92500" lnSpcReduction="20000"/>
          </a:bodyPr>
          <a:lstStyle/>
          <a:p>
            <a:r>
              <a:rPr lang="en-US" dirty="0" smtClean="0"/>
              <a:t>2. Harvest the cherries</a:t>
            </a:r>
          </a:p>
          <a:p>
            <a:pPr marL="0" indent="0">
              <a:buNone/>
            </a:pPr>
            <a:r>
              <a:rPr lang="en-US" dirty="0" smtClean="0"/>
              <a:t>-Cherries usually start appearing 3-</a:t>
            </a:r>
            <a:r>
              <a:rPr lang="en-US" dirty="0"/>
              <a:t>4</a:t>
            </a:r>
            <a:r>
              <a:rPr lang="en-US" dirty="0" smtClean="0"/>
              <a:t> years after planting the seeds. They become a bright red color once they are ripe. Berries can be collected by hand or through the use of machines. Usually, a good picker is able to collect enough coffee cherries to produce 20-40 pounds of coffee beans per day!</a:t>
            </a:r>
            <a:endParaRPr lang="en-US" dirty="0"/>
          </a:p>
        </p:txBody>
      </p:sp>
      <p:sp>
        <p:nvSpPr>
          <p:cNvPr id="4" name="Title 1"/>
          <p:cNvSpPr>
            <a:spLocks noGrp="1"/>
          </p:cNvSpPr>
          <p:nvPr>
            <p:ph type="title"/>
          </p:nvPr>
        </p:nvSpPr>
        <p:spPr/>
        <p:txBody>
          <a:bodyPr/>
          <a:lstStyle/>
          <a:p>
            <a:r>
              <a:rPr lang="en-US" dirty="0" smtClean="0"/>
              <a:t>10 STEPS to make coffee</a:t>
            </a:r>
            <a:endParaRPr lang="en-US" dirty="0"/>
          </a:p>
        </p:txBody>
      </p:sp>
      <p:pic>
        <p:nvPicPr>
          <p:cNvPr id="2" name="Picture 1" descr="139395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 y="1417638"/>
            <a:ext cx="3810000" cy="3149600"/>
          </a:xfrm>
          <a:prstGeom prst="rect">
            <a:avLst/>
          </a:prstGeom>
        </p:spPr>
      </p:pic>
    </p:spTree>
    <p:extLst>
      <p:ext uri="{BB962C8B-B14F-4D97-AF65-F5344CB8AC3E}">
        <p14:creationId xmlns:p14="http://schemas.microsoft.com/office/powerpoint/2010/main" val="26181739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3. Process the cherries</a:t>
            </a:r>
          </a:p>
          <a:p>
            <a:pPr marL="0" indent="0">
              <a:buNone/>
            </a:pPr>
            <a:r>
              <a:rPr lang="en-US" dirty="0" smtClean="0"/>
              <a:t>-If picked by hand, cherries must be processed as soon as possible, in order to prevent spoilage.</a:t>
            </a:r>
          </a:p>
          <a:p>
            <a:pPr marL="0" indent="0">
              <a:buNone/>
            </a:pPr>
            <a:r>
              <a:rPr lang="en-US" dirty="0" smtClean="0"/>
              <a:t>-The dry method involved drying the berries out in the sun for a few weeks while the wet method requires a more complex procedure. The berries are first separated into skin and pulp, and then by size and weight, through the use of water channels and rotating drums. Finally, they are transferred to fermentation tanks, where they will stay for 12-48 hours.</a:t>
            </a:r>
            <a:endParaRPr lang="en-US" dirty="0"/>
          </a:p>
        </p:txBody>
      </p:sp>
      <p:sp>
        <p:nvSpPr>
          <p:cNvPr id="4" name="Title 1"/>
          <p:cNvSpPr>
            <a:spLocks noGrp="1"/>
          </p:cNvSpPr>
          <p:nvPr>
            <p:ph type="title"/>
          </p:nvPr>
        </p:nvSpPr>
        <p:spPr/>
        <p:txBody>
          <a:bodyPr/>
          <a:lstStyle/>
          <a:p>
            <a:r>
              <a:rPr lang="en-US" dirty="0" smtClean="0"/>
              <a:t>10 STEPS to make coffee</a:t>
            </a:r>
            <a:endParaRPr lang="en-US" dirty="0"/>
          </a:p>
        </p:txBody>
      </p:sp>
    </p:spTree>
    <p:extLst>
      <p:ext uri="{BB962C8B-B14F-4D97-AF65-F5344CB8AC3E}">
        <p14:creationId xmlns:p14="http://schemas.microsoft.com/office/powerpoint/2010/main" val="213524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10 STEPS to make coffee</a:t>
            </a:r>
            <a:endParaRPr lang="en-US" dirty="0"/>
          </a:p>
        </p:txBody>
      </p:sp>
      <p:sp>
        <p:nvSpPr>
          <p:cNvPr id="5" name="Content Placeholder 2"/>
          <p:cNvSpPr>
            <a:spLocks noGrp="1"/>
          </p:cNvSpPr>
          <p:nvPr>
            <p:ph idx="1"/>
          </p:nvPr>
        </p:nvSpPr>
        <p:spPr>
          <a:xfrm>
            <a:off x="457200" y="1600200"/>
            <a:ext cx="4767943" cy="5257800"/>
          </a:xfrm>
        </p:spPr>
        <p:txBody>
          <a:bodyPr>
            <a:normAutofit fontScale="92500" lnSpcReduction="20000"/>
          </a:bodyPr>
          <a:lstStyle/>
          <a:p>
            <a:r>
              <a:rPr lang="en-US" dirty="0" smtClean="0"/>
              <a:t>4. Dry the beans</a:t>
            </a:r>
          </a:p>
          <a:p>
            <a:pPr marL="0" indent="0">
              <a:buNone/>
            </a:pPr>
            <a:r>
              <a:rPr lang="en-US" dirty="0" smtClean="0"/>
              <a:t>-If the wet method was used for the previous step, the pulped and fermented beans now have to be dried to 11% moisture for storage.</a:t>
            </a:r>
          </a:p>
          <a:p>
            <a:pPr marL="0" indent="0">
              <a:buNone/>
            </a:pPr>
            <a:r>
              <a:rPr lang="en-US" dirty="0" smtClean="0"/>
              <a:t>-They can either be sun-dried or machine-dried in large tumblers. </a:t>
            </a:r>
          </a:p>
          <a:p>
            <a:pPr marL="0" indent="0">
              <a:buNone/>
            </a:pPr>
            <a:r>
              <a:rPr lang="en-US" dirty="0" smtClean="0"/>
              <a:t>-The dried beans at this stage are called ‘parchment coffee’. </a:t>
            </a: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4149587"/>
            <a:ext cx="3615871" cy="2708413"/>
          </a:xfrm>
          <a:prstGeom prst="rect">
            <a:avLst/>
          </a:prstGeom>
        </p:spPr>
      </p:pic>
    </p:spTree>
    <p:extLst>
      <p:ext uri="{BB962C8B-B14F-4D97-AF65-F5344CB8AC3E}">
        <p14:creationId xmlns:p14="http://schemas.microsoft.com/office/powerpoint/2010/main" val="296073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fontScale="92500" lnSpcReduction="20000"/>
          </a:bodyPr>
          <a:lstStyle/>
          <a:p>
            <a:r>
              <a:rPr lang="en-US" dirty="0"/>
              <a:t>5</a:t>
            </a:r>
            <a:r>
              <a:rPr lang="en-US" dirty="0" smtClean="0"/>
              <a:t>. Mill the beans</a:t>
            </a:r>
          </a:p>
          <a:p>
            <a:pPr marL="0" indent="0">
              <a:buNone/>
            </a:pPr>
            <a:r>
              <a:rPr lang="en-US" dirty="0" smtClean="0"/>
              <a:t>-The parchment coffee is processed through hulling, polishing, and grading and sorting. </a:t>
            </a:r>
          </a:p>
          <a:p>
            <a:pPr marL="0" indent="0">
              <a:buNone/>
            </a:pPr>
            <a:r>
              <a:rPr lang="en-US" dirty="0"/>
              <a:t>-</a:t>
            </a:r>
            <a:r>
              <a:rPr lang="en-US" dirty="0" smtClean="0"/>
              <a:t>Hulling machinery allows the removal of the parchment skin from the wet, processed coffee.</a:t>
            </a:r>
          </a:p>
          <a:p>
            <a:pPr marL="0" indent="0">
              <a:buNone/>
            </a:pPr>
            <a:r>
              <a:rPr lang="en-US" dirty="0" smtClean="0"/>
              <a:t>-Polishing is optional and allows removing any skin that was left after hulling.</a:t>
            </a:r>
          </a:p>
          <a:p>
            <a:pPr marL="0" indent="0">
              <a:buNone/>
            </a:pPr>
            <a:r>
              <a:rPr lang="en-US" dirty="0" smtClean="0"/>
              <a:t>-Grading and sorting allows coffee beans to be sorted by size, weight, and color so that the defective beans can be identified and  removed.</a:t>
            </a:r>
          </a:p>
          <a:p>
            <a:pPr marL="0" indent="0">
              <a:buNone/>
            </a:pPr>
            <a:endParaRPr lang="en-US" dirty="0" smtClean="0"/>
          </a:p>
        </p:txBody>
      </p:sp>
      <p:sp>
        <p:nvSpPr>
          <p:cNvPr id="5" name="Title 1"/>
          <p:cNvSpPr>
            <a:spLocks noGrp="1"/>
          </p:cNvSpPr>
          <p:nvPr>
            <p:ph type="title"/>
          </p:nvPr>
        </p:nvSpPr>
        <p:spPr/>
        <p:txBody>
          <a:bodyPr/>
          <a:lstStyle/>
          <a:p>
            <a:r>
              <a:rPr lang="en-US" dirty="0" smtClean="0"/>
              <a:t>10 STEPS to make coffee</a:t>
            </a:r>
            <a:endParaRPr lang="en-US" dirty="0"/>
          </a:p>
        </p:txBody>
      </p:sp>
    </p:spTree>
    <p:extLst>
      <p:ext uri="{BB962C8B-B14F-4D97-AF65-F5344CB8AC3E}">
        <p14:creationId xmlns:p14="http://schemas.microsoft.com/office/powerpoint/2010/main" val="1462970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10 STEPS to make coffee</a:t>
            </a:r>
            <a:endParaRPr lang="en-US" dirty="0"/>
          </a:p>
        </p:txBody>
      </p:sp>
      <p:sp>
        <p:nvSpPr>
          <p:cNvPr id="5" name="Content Placeholder 2"/>
          <p:cNvSpPr>
            <a:spLocks noGrp="1"/>
          </p:cNvSpPr>
          <p:nvPr>
            <p:ph idx="1"/>
          </p:nvPr>
        </p:nvSpPr>
        <p:spPr/>
        <p:txBody>
          <a:bodyPr>
            <a:normAutofit/>
          </a:bodyPr>
          <a:lstStyle/>
          <a:p>
            <a:r>
              <a:rPr lang="en-US" dirty="0"/>
              <a:t>6</a:t>
            </a:r>
            <a:r>
              <a:rPr lang="en-US" dirty="0" smtClean="0"/>
              <a:t>. Export the beans</a:t>
            </a:r>
          </a:p>
          <a:p>
            <a:pPr marL="0" indent="0">
              <a:buNone/>
            </a:pPr>
            <a:r>
              <a:rPr lang="en-US" dirty="0" smtClean="0"/>
              <a:t>-The milled beans (now called ‘green coffee’) are loaded onto ships jute or sisal bags, or bulk-shipped inside plastic-lined containers.</a:t>
            </a:r>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0" y="3976914"/>
            <a:ext cx="3390900" cy="2387600"/>
          </a:xfrm>
          <a:prstGeom prst="rect">
            <a:avLst/>
          </a:prstGeom>
        </p:spPr>
      </p:pic>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6" y="4230914"/>
            <a:ext cx="3797300" cy="2133600"/>
          </a:xfrm>
          <a:prstGeom prst="rect">
            <a:avLst/>
          </a:prstGeom>
        </p:spPr>
      </p:pic>
    </p:spTree>
    <p:extLst>
      <p:ext uri="{BB962C8B-B14F-4D97-AF65-F5344CB8AC3E}">
        <p14:creationId xmlns:p14="http://schemas.microsoft.com/office/powerpoint/2010/main" val="3161572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1191</TotalTime>
  <Words>1112</Words>
  <Application>Microsoft Macintosh PowerPoint</Application>
  <PresentationFormat>On-screen Show (4:3)</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Bites Without Borders</vt:lpstr>
      <vt:lpstr>Origins of Coffee</vt:lpstr>
      <vt:lpstr>Origins of Coffee</vt:lpstr>
      <vt:lpstr>10 STEPS to make coffee</vt:lpstr>
      <vt:lpstr>10 STEPS to make coffee</vt:lpstr>
      <vt:lpstr>10 STEPS to make coffee</vt:lpstr>
      <vt:lpstr>10 STEPS to make coffee</vt:lpstr>
      <vt:lpstr>10 STEPS to make coffee</vt:lpstr>
      <vt:lpstr>10 STEPS to make coffee</vt:lpstr>
      <vt:lpstr>10 STEPS to make coffee</vt:lpstr>
      <vt:lpstr>10 STEPS to make coffee</vt:lpstr>
      <vt:lpstr>10 STEPS to make coffee</vt:lpstr>
      <vt:lpstr>10 STEPS to make coffee</vt:lpstr>
      <vt:lpstr>What happens inside the fermentation tanks?</vt:lpstr>
      <vt:lpstr>What happens inside the fermentation tanks?</vt:lpstr>
      <vt:lpstr>Coffee around the globe</vt:lpstr>
      <vt:lpstr>Cooking with Coffee: A tasty recipe</vt:lpstr>
      <vt:lpstr>Works Cited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Alim Esemenli</dc:creator>
  <cp:lastModifiedBy>Alim Esemenli</cp:lastModifiedBy>
  <cp:revision>23</cp:revision>
  <dcterms:created xsi:type="dcterms:W3CDTF">2016-03-16T07:24:38Z</dcterms:created>
  <dcterms:modified xsi:type="dcterms:W3CDTF">2016-03-21T03:32:09Z</dcterms:modified>
</cp:coreProperties>
</file>